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9"/>
  </p:notesMasterIdLst>
  <p:sldIdLst>
    <p:sldId id="256" r:id="rId4"/>
    <p:sldId id="414" r:id="rId5"/>
    <p:sldId id="466" r:id="rId6"/>
    <p:sldId id="467" r:id="rId7"/>
    <p:sldId id="468" r:id="rId8"/>
    <p:sldId id="469" r:id="rId9"/>
    <p:sldId id="470" r:id="rId10"/>
    <p:sldId id="471" r:id="rId11"/>
    <p:sldId id="472" r:id="rId12"/>
    <p:sldId id="473" r:id="rId13"/>
    <p:sldId id="474" r:id="rId14"/>
    <p:sldId id="475" r:id="rId15"/>
    <p:sldId id="478" r:id="rId16"/>
    <p:sldId id="476" r:id="rId17"/>
    <p:sldId id="477"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942"/>
    <a:srgbClr val="9EA9B9"/>
    <a:srgbClr val="D6DCE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1"/>
    <p:restoredTop sz="65053" autoAdjust="0"/>
  </p:normalViewPr>
  <p:slideViewPr>
    <p:cSldViewPr snapToGrid="0">
      <p:cViewPr varScale="1">
        <p:scale>
          <a:sx n="57" d="100"/>
          <a:sy n="57" d="100"/>
        </p:scale>
        <p:origin x="10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085E-CA39-4985-B1BF-BA94D6F55088}" type="datetimeFigureOut">
              <a:rPr lang="ko-KR" altLang="en-US" smtClean="0"/>
              <a:t>2025-06-24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606A-07B5-4BE0-946D-EDA998E142BA}" type="slidenum">
              <a:rPr lang="ko-KR" altLang="en-US" smtClean="0"/>
              <a:t>‹#›</a:t>
            </a:fld>
            <a:endParaRPr lang="ko-KR" altLang="en-US"/>
          </a:p>
        </p:txBody>
      </p:sp>
    </p:spTree>
    <p:extLst>
      <p:ext uri="{BB962C8B-B14F-4D97-AF65-F5344CB8AC3E}">
        <p14:creationId xmlns:p14="http://schemas.microsoft.com/office/powerpoint/2010/main" val="3919508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Global generation of electronic waste(E-waste) surpassed </a:t>
            </a:r>
            <a:r>
              <a:rPr lang="en-US" altLang="ko-KR" sz="1200" b="1" kern="1200" dirty="0">
                <a:solidFill>
                  <a:schemeClr val="tx1"/>
                </a:solidFill>
                <a:effectLst/>
                <a:latin typeface="+mn-lt"/>
                <a:ea typeface="+mn-ea"/>
                <a:cs typeface="+mn-cs"/>
              </a:rPr>
              <a:t>62 million </a:t>
            </a:r>
            <a:r>
              <a:rPr lang="en-US" altLang="ko-KR" sz="1200" b="1" kern="1200" dirty="0" err="1">
                <a:solidFill>
                  <a:schemeClr val="tx1"/>
                </a:solidFill>
                <a:effectLst/>
                <a:latin typeface="+mn-lt"/>
                <a:ea typeface="+mn-ea"/>
                <a:cs typeface="+mn-cs"/>
              </a:rPr>
              <a:t>tonnes</a:t>
            </a:r>
            <a:r>
              <a:rPr lang="en-US" altLang="ko-KR" sz="1200" b="1" kern="1200" dirty="0">
                <a:solidFill>
                  <a:schemeClr val="tx1"/>
                </a:solidFill>
                <a:effectLst/>
                <a:latin typeface="+mn-lt"/>
                <a:ea typeface="+mn-ea"/>
                <a:cs typeface="+mn-cs"/>
              </a:rPr>
              <a:t> in 2024</a:t>
            </a:r>
            <a:r>
              <a:rPr lang="en-US" altLang="ko-KR" sz="1200" kern="1200" dirty="0">
                <a:solidFill>
                  <a:schemeClr val="tx1"/>
                </a:solidFill>
                <a:effectLst/>
                <a:latin typeface="+mn-lt"/>
                <a:ea typeface="+mn-ea"/>
                <a:cs typeface="+mn-cs"/>
              </a:rPr>
              <a:t> and is projected to grow at roughly 3 % annually [1]. Printed-circuit boards (PCBs) constitute only ~3 % of this mass, yet they contain </a:t>
            </a:r>
            <a:r>
              <a:rPr lang="en-US" altLang="ko-KR" sz="1200" b="1" kern="1200" dirty="0">
                <a:solidFill>
                  <a:schemeClr val="tx1"/>
                </a:solidFill>
                <a:effectLst/>
                <a:latin typeface="+mn-lt"/>
                <a:ea typeface="+mn-ea"/>
                <a:cs typeface="+mn-cs"/>
              </a:rPr>
              <a:t>&gt; 40 % of the recoverable precious and base metals</a:t>
            </a:r>
            <a:r>
              <a:rPr lang="en-US" altLang="ko-KR" sz="1200" kern="1200" dirty="0">
                <a:solidFill>
                  <a:schemeClr val="tx1"/>
                </a:solidFill>
                <a:effectLst/>
                <a:latin typeface="+mn-lt"/>
                <a:ea typeface="+mn-ea"/>
                <a:cs typeface="+mn-cs"/>
              </a:rPr>
              <a:t>—including gold, palladium, copper, and tin [2]. Inadequate recycling not only forfeits these critical resources but also releases brominated flame retardants, lead, and dioxins into the environment. Automated optical systems capable of localizing and classifying heterogeneous PCB components are therefore pivotal for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economic metal recovery, (ii) pollution avoidance, and (iii) meeting circular-economy directives.</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3</a:t>
            </a:fld>
            <a:endParaRPr lang="ko-KR" altLang="en-US"/>
          </a:p>
        </p:txBody>
      </p:sp>
    </p:spTree>
    <p:extLst>
      <p:ext uri="{BB962C8B-B14F-4D97-AF65-F5344CB8AC3E}">
        <p14:creationId xmlns:p14="http://schemas.microsoft.com/office/powerpoint/2010/main" val="4239809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49AF-ED8C-B909-F3EC-847EC56B09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3477C2-4C2B-B626-2F27-DE1EE9C37278}"/>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14:m>
                  <m:oMath xmlns:m="http://schemas.openxmlformats.org/officeDocument/2006/math">
                    <m:r>
                      <m:rPr>
                        <m:sty m:val="p"/>
                      </m:rPr>
                      <a:rPr lang="en-US" altLang="ko-KR" sz="1200" kern="1200">
                        <a:solidFill>
                          <a:schemeClr val="tx1"/>
                        </a:solidFill>
                        <a:effectLst/>
                        <a:latin typeface="+mn-lt"/>
                        <a:ea typeface="+mn-ea"/>
                        <a:cs typeface="+mn-cs"/>
                      </a:rPr>
                      <m:t>Δ</m:t>
                    </m:r>
                  </m:oMath>
                </a14:m>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Choice>
        <mc:Fallback>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r>
                  <a:rPr lang="en-US" altLang="ko-KR" sz="1200" i="0" kern="1200">
                    <a:solidFill>
                      <a:schemeClr val="tx1"/>
                    </a:solidFill>
                    <a:effectLst/>
                    <a:latin typeface="+mn-lt"/>
                    <a:ea typeface="+mn-ea"/>
                    <a:cs typeface="+mn-cs"/>
                  </a:rPr>
                  <a:t>Δ</a:t>
                </a:r>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Fallback>
      </mc:AlternateContent>
      <p:sp>
        <p:nvSpPr>
          <p:cNvPr id="4" name="슬라이드 번호 개체 틀 3">
            <a:extLst>
              <a:ext uri="{FF2B5EF4-FFF2-40B4-BE49-F238E27FC236}">
                <a16:creationId xmlns:a16="http://schemas.microsoft.com/office/drawing/2014/main" id="{7D220F0F-B57C-3EA3-1179-2CA7B6F35012}"/>
              </a:ext>
            </a:extLst>
          </p:cNvPr>
          <p:cNvSpPr>
            <a:spLocks noGrp="1"/>
          </p:cNvSpPr>
          <p:nvPr>
            <p:ph type="sldNum" sz="quarter" idx="5"/>
          </p:nvPr>
        </p:nvSpPr>
        <p:spPr/>
        <p:txBody>
          <a:bodyPr/>
          <a:lstStyle/>
          <a:p>
            <a:fld id="{ABBF606A-07B5-4BE0-946D-EDA998E142BA}" type="slidenum">
              <a:rPr lang="ko-KR" altLang="en-US" smtClean="0"/>
              <a:t>12</a:t>
            </a:fld>
            <a:endParaRPr lang="ko-KR" altLang="en-US"/>
          </a:p>
        </p:txBody>
      </p:sp>
    </p:spTree>
    <p:extLst>
      <p:ext uri="{BB962C8B-B14F-4D97-AF65-F5344CB8AC3E}">
        <p14:creationId xmlns:p14="http://schemas.microsoft.com/office/powerpoint/2010/main" val="41333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D9B5-A958-F01C-6657-D5643369C60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29C095-5F00-5AFE-4E8E-E3B388123C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15A787-3E41-ABDC-E6A1-FC301796E416}"/>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Table 6 confirms that adaptive channel reduction </a:t>
            </a:r>
            <a:r>
              <a:rPr lang="en-US" altLang="ko-KR" sz="1200" b="1" kern="1200" dirty="0">
                <a:solidFill>
                  <a:schemeClr val="tx1"/>
                </a:solidFill>
                <a:effectLst/>
                <a:latin typeface="+mn-lt"/>
                <a:ea typeface="+mn-ea"/>
                <a:cs typeface="+mn-cs"/>
              </a:rPr>
              <a:t>recovers— and in two cases surpasses—full-spectrum accuracy</a:t>
            </a:r>
            <a:r>
              <a:rPr lang="en-US" altLang="ko-KR" sz="1200" kern="1200" dirty="0">
                <a:solidFill>
                  <a:schemeClr val="tx1"/>
                </a:solidFill>
                <a:effectLst/>
                <a:latin typeface="+mn-lt"/>
                <a:ea typeface="+mn-ea"/>
                <a:cs typeface="+mn-cs"/>
              </a:rPr>
              <a:t> while obliterating the severe degradation seen with PCA-3:</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BA214F0D-4C31-8DEA-B4EA-EAD9028F7E00}"/>
              </a:ext>
            </a:extLst>
          </p:cNvPr>
          <p:cNvSpPr>
            <a:spLocks noGrp="1"/>
          </p:cNvSpPr>
          <p:nvPr>
            <p:ph type="sldNum" sz="quarter" idx="5"/>
          </p:nvPr>
        </p:nvSpPr>
        <p:spPr/>
        <p:txBody>
          <a:bodyPr/>
          <a:lstStyle/>
          <a:p>
            <a:fld id="{ABBF606A-07B5-4BE0-946D-EDA998E142BA}" type="slidenum">
              <a:rPr lang="ko-KR" altLang="en-US" smtClean="0"/>
              <a:t>13</a:t>
            </a:fld>
            <a:endParaRPr lang="ko-KR" altLang="en-US"/>
          </a:p>
        </p:txBody>
      </p:sp>
    </p:spTree>
    <p:extLst>
      <p:ext uri="{BB962C8B-B14F-4D97-AF65-F5344CB8AC3E}">
        <p14:creationId xmlns:p14="http://schemas.microsoft.com/office/powerpoint/2010/main" val="64335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9473-ADCE-00EC-34C1-F30BEF8ED7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A49EED-0B8E-72F8-C415-31AE2976E9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D12A4C-D0FA-62FA-6FA1-5825AC72C16F}"/>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Residual connections benefit most from SCRB.</a:t>
            </a:r>
            <a:r>
              <a:rPr lang="en-US" altLang="ko-KR" sz="1200" kern="1200" dirty="0">
                <a:solidFill>
                  <a:schemeClr val="tx1"/>
                </a:solidFill>
                <a:effectLst/>
                <a:latin typeface="+mn-lt"/>
                <a:ea typeface="+mn-ea"/>
                <a:cs typeface="+mn-cs"/>
              </a:rPr>
              <a:t> The </a:t>
            </a:r>
            <a:r>
              <a:rPr lang="en-US" altLang="ko-KR" sz="1200" kern="1200" dirty="0" err="1">
                <a:solidFill>
                  <a:schemeClr val="tx1"/>
                </a:solidFill>
                <a:effectLst/>
                <a:latin typeface="+mn-lt"/>
                <a:ea typeface="+mn-ea"/>
                <a:cs typeface="+mn-cs"/>
              </a:rPr>
              <a:t>ResU</a:t>
            </a:r>
            <a:r>
              <a:rPr lang="en-US" altLang="ko-KR" sz="1200" kern="1200" dirty="0">
                <a:solidFill>
                  <a:schemeClr val="tx1"/>
                </a:solidFill>
                <a:effectLst/>
                <a:latin typeface="+mn-lt"/>
                <a:ea typeface="+mn-ea"/>
                <a:cs typeface="+mn-cs"/>
              </a:rPr>
              <a:t>-Net encoder has deeper paths; by discarding noisy bands up-front, SCRB apparently reduces overfitting and lets residual blocks focus on spatial context, yielding the highest overall scores.</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Attention gating adds value only when spectral cues remain intact.</a:t>
            </a:r>
            <a:r>
              <a:rPr lang="en-US" altLang="ko-KR" sz="1200" kern="1200" dirty="0">
                <a:solidFill>
                  <a:schemeClr val="tx1"/>
                </a:solidFill>
                <a:effectLst/>
                <a:latin typeface="+mn-lt"/>
                <a:ea typeface="+mn-ea"/>
                <a:cs typeface="+mn-cs"/>
              </a:rPr>
              <a:t> With PCA the gate receives heavily mixed features and struggles, whereas with SCRB it regains much of its intended selectivity.</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Parameter counts are stable.</a:t>
            </a:r>
            <a:r>
              <a:rPr lang="en-US" altLang="ko-KR" sz="1200" kern="1200" dirty="0">
                <a:solidFill>
                  <a:schemeClr val="tx1"/>
                </a:solidFill>
                <a:effectLst/>
                <a:latin typeface="+mn-lt"/>
                <a:ea typeface="+mn-ea"/>
                <a:cs typeface="+mn-cs"/>
              </a:rPr>
              <a:t> Because SCRB affects only the first two 1 × 1 layers, total weights fluctuate by &lt; 1 %, ensuring that memory savings originate chiefly from narrower feature maps—not model size.</a:t>
            </a:r>
          </a:p>
          <a:p>
            <a:endParaRPr lang="en-US" altLang="ko-KR" sz="1200" kern="1200" dirty="0">
              <a:solidFill>
                <a:schemeClr val="tx1"/>
              </a:solidFill>
              <a:effectLst/>
              <a:latin typeface="+mn-lt"/>
              <a:ea typeface="+mn-ea"/>
              <a:cs typeface="+mn-cs"/>
            </a:endParaRPr>
          </a:p>
          <a:p>
            <a:endParaRPr lang="en-US"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IC class still lags.</a:t>
            </a:r>
            <a:r>
              <a:rPr lang="en-US" altLang="ko-KR" sz="1200" kern="1200" dirty="0">
                <a:solidFill>
                  <a:schemeClr val="tx1"/>
                </a:solidFill>
                <a:effectLst/>
                <a:latin typeface="+mn-lt"/>
                <a:ea typeface="+mn-ea"/>
                <a:cs typeface="+mn-cs"/>
              </a:rPr>
              <a:t> Although SCRB restores or improves mean metrics, it remains ≈ 5 % absolute behind Baseline #1 on IC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(see per-class table in § 3.1). Future work will investigate spectral-attention modules that dynamically re-weight learned channels per pixel.</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Dataset scale.</a:t>
            </a:r>
            <a:r>
              <a:rPr lang="en-US" altLang="ko-KR" sz="1200" kern="1200" dirty="0">
                <a:solidFill>
                  <a:schemeClr val="tx1"/>
                </a:solidFill>
                <a:effectLst/>
                <a:latin typeface="+mn-lt"/>
                <a:ea typeface="+mn-ea"/>
                <a:cs typeface="+mn-cs"/>
              </a:rPr>
              <a:t> The Train set comprises 126 full images—considerably larger than the 128 × 128 patch count used in Baseline #1 but still modest for deep residual models. Semi-supervised pre-training on unlabeled HSI could further stabilize performance</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2AACB89E-DD28-21E8-CE23-C5B19B98AC6A}"/>
              </a:ext>
            </a:extLst>
          </p:cNvPr>
          <p:cNvSpPr>
            <a:spLocks noGrp="1"/>
          </p:cNvSpPr>
          <p:nvPr>
            <p:ph type="sldNum" sz="quarter" idx="5"/>
          </p:nvPr>
        </p:nvSpPr>
        <p:spPr/>
        <p:txBody>
          <a:bodyPr/>
          <a:lstStyle/>
          <a:p>
            <a:fld id="{ABBF606A-07B5-4BE0-946D-EDA998E142BA}" type="slidenum">
              <a:rPr lang="ko-KR" altLang="en-US" smtClean="0"/>
              <a:t>14</a:t>
            </a:fld>
            <a:endParaRPr lang="ko-KR" altLang="en-US"/>
          </a:p>
        </p:txBody>
      </p:sp>
    </p:spTree>
    <p:extLst>
      <p:ext uri="{BB962C8B-B14F-4D97-AF65-F5344CB8AC3E}">
        <p14:creationId xmlns:p14="http://schemas.microsoft.com/office/powerpoint/2010/main" val="229526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973C-3F55-C041-224F-0EAECD9CFF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C7401D1-8C7E-2EE6-5B26-75348FCD3D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AC08F2-425C-9977-925F-3FC32431F061}"/>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This study set out to reconcile the rich material information of hyperspectral imaging (HSI) with the computational limits of real-time PCB recycling. By introducing a </a:t>
            </a:r>
            <a:r>
              <a:rPr lang="en-US" altLang="ko-KR" sz="1200" b="1" kern="1200" dirty="0">
                <a:solidFill>
                  <a:schemeClr val="tx1"/>
                </a:solidFill>
                <a:effectLst/>
                <a:latin typeface="+mn-lt"/>
                <a:ea typeface="+mn-ea"/>
                <a:cs typeface="+mn-cs"/>
              </a:rPr>
              <a:t>Spectrum Channel Reduction Block(SCRB)</a:t>
            </a:r>
            <a:r>
              <a:rPr lang="en-US" altLang="ko-KR" sz="1200" kern="1200" dirty="0">
                <a:solidFill>
                  <a:schemeClr val="tx1"/>
                </a:solidFill>
                <a:effectLst/>
                <a:latin typeface="+mn-lt"/>
                <a:ea typeface="+mn-ea"/>
                <a:cs typeface="+mn-cs"/>
              </a:rPr>
              <a:t> that compresses the 214-band cube to three learnable channels, we eliminated the need for patch-wise training while retaining—or surpassing—the accuracy of full-spectrum baselines. Across U-Net, </a:t>
            </a:r>
            <a:r>
              <a:rPr lang="en-US" altLang="ko-KR" sz="1200" kern="1200" dirty="0" err="1">
                <a:solidFill>
                  <a:schemeClr val="tx1"/>
                </a:solidFill>
                <a:effectLst/>
                <a:latin typeface="+mn-lt"/>
                <a:ea typeface="+mn-ea"/>
                <a:cs typeface="+mn-cs"/>
              </a:rPr>
              <a:t>ResU</a:t>
            </a:r>
            <a:r>
              <a:rPr lang="en-US" altLang="ko-KR" sz="1200" kern="1200" dirty="0">
                <a:solidFill>
                  <a:schemeClr val="tx1"/>
                </a:solidFill>
                <a:effectLst/>
                <a:latin typeface="+mn-lt"/>
                <a:ea typeface="+mn-ea"/>
                <a:cs typeface="+mn-cs"/>
              </a:rPr>
              <a:t>-Net and Attention U-Net backbones, the proposed SCRB variant</a:t>
            </a:r>
            <a:endParaRPr lang="ko-KR"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cut floating-point operations by </a:t>
            </a:r>
            <a:r>
              <a:rPr lang="en-US" altLang="ko-KR" sz="1200" b="1" kern="1200" dirty="0">
                <a:solidFill>
                  <a:schemeClr val="tx1"/>
                </a:solidFill>
                <a:effectLst/>
                <a:latin typeface="+mn-lt"/>
                <a:ea typeface="+mn-ea"/>
                <a:cs typeface="+mn-cs"/>
              </a:rPr>
              <a:t>8–14 %</a:t>
            </a:r>
            <a:r>
              <a:rPr lang="en-US" altLang="ko-KR" sz="1200" kern="1200" dirty="0">
                <a:solidFill>
                  <a:schemeClr val="tx1"/>
                </a:solidFill>
                <a:effectLst/>
                <a:latin typeface="+mn-lt"/>
                <a:ea typeface="+mn-ea"/>
                <a:cs typeface="+mn-cs"/>
              </a:rPr>
              <a:t> relative to the 214-band models, </a:t>
            </a:r>
            <a:endParaRPr lang="ko-KR"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doubled mean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F1 with respect to linear PCA input</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Qualitative masks show cleaner boundaries and far fewer connector false positives, confirming that adaptive channel selection preserves minority-class cues discarded by PCA. Limitations include a residual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gap for IC components and the modest size of PCB-Vision; addressing these will require spectral-attention modules and larger, multi-plant datasets. Nevertheless, the SCRB framework delivers a compelling balance of accuracy and efficiency, paving the way for embedded HSI inspection systems that can operate directly on conveyor belts and reduce the environmental footprint of E-waste</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375B6662-DD87-581E-1281-4D9DA4578F6B}"/>
              </a:ext>
            </a:extLst>
          </p:cNvPr>
          <p:cNvSpPr>
            <a:spLocks noGrp="1"/>
          </p:cNvSpPr>
          <p:nvPr>
            <p:ph type="sldNum" sz="quarter" idx="5"/>
          </p:nvPr>
        </p:nvSpPr>
        <p:spPr/>
        <p:txBody>
          <a:bodyPr/>
          <a:lstStyle/>
          <a:p>
            <a:fld id="{ABBF606A-07B5-4BE0-946D-EDA998E142BA}" type="slidenum">
              <a:rPr lang="ko-KR" altLang="en-US" smtClean="0"/>
              <a:t>15</a:t>
            </a:fld>
            <a:endParaRPr lang="ko-KR" altLang="en-US"/>
          </a:p>
        </p:txBody>
      </p:sp>
    </p:spTree>
    <p:extLst>
      <p:ext uri="{BB962C8B-B14F-4D97-AF65-F5344CB8AC3E}">
        <p14:creationId xmlns:p14="http://schemas.microsoft.com/office/powerpoint/2010/main" val="34245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7977-8D17-D974-8A55-F135E9ADF42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5E42E7-ED66-49F8-A9D9-5C7259F31562}"/>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14:m>
                  <m:oMath xmlns:m="http://schemas.openxmlformats.org/officeDocument/2006/math">
                    <m:r>
                      <a:rPr lang="en-US" altLang="ko-KR" sz="1200" b="0" i="1" kern="1200">
                        <a:solidFill>
                          <a:schemeClr val="tx1"/>
                        </a:solidFill>
                        <a:effectLst/>
                        <a:latin typeface="+mn-lt"/>
                        <a:ea typeface="+mn-ea"/>
                        <a:cs typeface="+mn-cs"/>
                      </a:rPr>
                      <m:t>𝐼</m:t>
                    </m:r>
                    <m:r>
                      <a:rPr lang="en-US" altLang="ko-KR" sz="1200" b="0" i="1" kern="1200">
                        <a:solidFill>
                          <a:schemeClr val="tx1"/>
                        </a:solidFill>
                        <a:effectLst/>
                        <a:latin typeface="+mn-lt"/>
                        <a:ea typeface="+mn-ea"/>
                        <a:cs typeface="+mn-cs"/>
                      </a:rPr>
                      <m:t> ∈ </m:t>
                    </m:r>
                    <m:sSup>
                      <m:sSupPr>
                        <m:ctrlPr>
                          <a:rPr lang="ko-KR" altLang="ko-KR" sz="1200" i="1" kern="1200">
                            <a:solidFill>
                              <a:schemeClr val="tx1"/>
                            </a:solidFill>
                            <a:effectLst/>
                            <a:latin typeface="+mn-lt"/>
                            <a:ea typeface="+mn-ea"/>
                            <a:cs typeface="+mn-cs"/>
                          </a:rPr>
                        </m:ctrlPr>
                      </m:sSupPr>
                      <m:e>
                        <m:r>
                          <a:rPr lang="en-US" altLang="ko-KR" sz="1200" b="0" i="1" kern="1200">
                            <a:solidFill>
                              <a:schemeClr val="tx1"/>
                            </a:solidFill>
                            <a:effectLst/>
                            <a:latin typeface="+mn-lt"/>
                            <a:ea typeface="+mn-ea"/>
                            <a:cs typeface="+mn-cs"/>
                          </a:rPr>
                          <m:t>ℝ</m:t>
                        </m:r>
                      </m:e>
                      <m:sup>
                        <m:r>
                          <a:rPr lang="en-US" altLang="ko-KR" sz="1200" b="0" i="1" kern="1200">
                            <a:solidFill>
                              <a:schemeClr val="tx1"/>
                            </a:solidFill>
                            <a:effectLst/>
                            <a:latin typeface="+mn-lt"/>
                            <a:ea typeface="+mn-ea"/>
                            <a:cs typeface="+mn-cs"/>
                          </a:rPr>
                          <m:t>𝐻</m:t>
                        </m:r>
                        <m:r>
                          <a:rPr lang="en-US" altLang="ko-KR" sz="1200" b="0" i="1" kern="1200">
                            <a:solidFill>
                              <a:schemeClr val="tx1"/>
                            </a:solidFill>
                            <a:effectLst/>
                            <a:latin typeface="+mn-lt"/>
                            <a:ea typeface="+mn-ea"/>
                            <a:cs typeface="+mn-cs"/>
                          </a:rPr>
                          <m:t>×</m:t>
                        </m:r>
                        <m:r>
                          <a:rPr lang="en-US" altLang="ko-KR" sz="1200" b="0" i="1" kern="1200">
                            <a:solidFill>
                              <a:schemeClr val="tx1"/>
                            </a:solidFill>
                            <a:effectLst/>
                            <a:latin typeface="+mn-lt"/>
                            <a:ea typeface="+mn-ea"/>
                            <a:cs typeface="+mn-cs"/>
                          </a:rPr>
                          <m:t>𝑊</m:t>
                        </m:r>
                        <m:r>
                          <a:rPr lang="en-US" altLang="ko-KR" sz="1200" b="0" i="1" kern="1200">
                            <a:solidFill>
                              <a:schemeClr val="tx1"/>
                            </a:solidFill>
                            <a:effectLst/>
                            <a:latin typeface="+mn-lt"/>
                            <a:ea typeface="+mn-ea"/>
                            <a:cs typeface="+mn-cs"/>
                          </a:rPr>
                          <m:t>×</m:t>
                        </m:r>
                        <m:r>
                          <a:rPr lang="en-US" altLang="ko-KR" sz="1200" b="0" i="1" kern="1200">
                            <a:solidFill>
                              <a:schemeClr val="tx1"/>
                            </a:solidFill>
                            <a:effectLst/>
                            <a:latin typeface="+mn-lt"/>
                            <a:ea typeface="+mn-ea"/>
                            <a:cs typeface="+mn-cs"/>
                          </a:rPr>
                          <m:t>𝐿</m:t>
                        </m:r>
                      </m:sup>
                    </m:sSup>
                  </m:oMath>
                </a14:m>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14:m>
                  <m:oMath xmlns:m="http://schemas.openxmlformats.org/officeDocument/2006/math">
                    <m:r>
                      <a:rPr lang="en-US" altLang="ko-KR" sz="1200" i="1" kern="1200">
                        <a:solidFill>
                          <a:schemeClr val="tx1"/>
                        </a:solidFill>
                        <a:effectLst/>
                        <a:latin typeface="+mn-lt"/>
                        <a:ea typeface="+mn-ea"/>
                        <a:cs typeface="+mn-cs"/>
                      </a:rPr>
                      <m:t>1 × 1</m:t>
                    </m:r>
                  </m:oMath>
                </a14:m>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Choice>
        <mc:Fallback>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r>
                  <a:rPr lang="en-US" altLang="ko-KR" sz="1200" b="0" i="0" kern="1200">
                    <a:solidFill>
                      <a:schemeClr val="tx1"/>
                    </a:solidFill>
                    <a:effectLst/>
                    <a:latin typeface="+mn-lt"/>
                    <a:ea typeface="+mn-ea"/>
                    <a:cs typeface="+mn-cs"/>
                  </a:rPr>
                  <a:t>𝐼 ∈ ℝ</a:t>
                </a:r>
                <a:r>
                  <a:rPr lang="ko-KR" altLang="ko-KR" sz="1200" b="0" i="0" kern="1200">
                    <a:solidFill>
                      <a:schemeClr val="tx1"/>
                    </a:solidFill>
                    <a:effectLst/>
                    <a:latin typeface="+mn-lt"/>
                    <a:ea typeface="+mn-ea"/>
                    <a:cs typeface="+mn-cs"/>
                  </a:rPr>
                  <a:t>^(</a:t>
                </a:r>
                <a:r>
                  <a:rPr lang="en-US" altLang="ko-KR" sz="1200" b="0" i="0" kern="1200">
                    <a:solidFill>
                      <a:schemeClr val="tx1"/>
                    </a:solidFill>
                    <a:effectLst/>
                    <a:latin typeface="+mn-lt"/>
                    <a:ea typeface="+mn-ea"/>
                    <a:cs typeface="+mn-cs"/>
                  </a:rPr>
                  <a:t>𝐻×𝑊×𝐿</a:t>
                </a:r>
                <a:r>
                  <a:rPr lang="ko-KR" altLang="ko-KR" sz="1200" b="0" i="0" kern="1200">
                    <a:solidFill>
                      <a:schemeClr val="tx1"/>
                    </a:solidFill>
                    <a:effectLst/>
                    <a:latin typeface="+mn-lt"/>
                    <a:ea typeface="+mn-ea"/>
                    <a:cs typeface="+mn-cs"/>
                  </a:rPr>
                  <a:t>)</a:t>
                </a:r>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r>
                  <a:rPr lang="en-US" altLang="ko-KR" sz="1200" i="0" kern="1200">
                    <a:solidFill>
                      <a:schemeClr val="tx1"/>
                    </a:solidFill>
                    <a:effectLst/>
                    <a:latin typeface="+mn-lt"/>
                    <a:ea typeface="+mn-ea"/>
                    <a:cs typeface="+mn-cs"/>
                  </a:rPr>
                  <a:t>1 × 1</a:t>
                </a:r>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Fallback>
      </mc:AlternateContent>
      <p:sp>
        <p:nvSpPr>
          <p:cNvPr id="4" name="슬라이드 번호 개체 틀 3">
            <a:extLst>
              <a:ext uri="{FF2B5EF4-FFF2-40B4-BE49-F238E27FC236}">
                <a16:creationId xmlns:a16="http://schemas.microsoft.com/office/drawing/2014/main" id="{C7C7AC70-C65A-5230-EF3C-E9799163F441}"/>
              </a:ext>
            </a:extLst>
          </p:cNvPr>
          <p:cNvSpPr>
            <a:spLocks noGrp="1"/>
          </p:cNvSpPr>
          <p:nvPr>
            <p:ph type="sldNum" sz="quarter" idx="5"/>
          </p:nvPr>
        </p:nvSpPr>
        <p:spPr/>
        <p:txBody>
          <a:bodyPr/>
          <a:lstStyle/>
          <a:p>
            <a:fld id="{ABBF606A-07B5-4BE0-946D-EDA998E142BA}" type="slidenum">
              <a:rPr lang="ko-KR" altLang="en-US" smtClean="0"/>
              <a:t>4</a:t>
            </a:fld>
            <a:endParaRPr lang="ko-KR" altLang="en-US"/>
          </a:p>
        </p:txBody>
      </p:sp>
    </p:spTree>
    <p:extLst>
      <p:ext uri="{BB962C8B-B14F-4D97-AF65-F5344CB8AC3E}">
        <p14:creationId xmlns:p14="http://schemas.microsoft.com/office/powerpoint/2010/main" val="92465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4479-4550-8146-9B9B-43FEFD8A08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C48829-BBCB-8833-7C90-3FF699363E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976941A-728F-8115-7BFE-792064CCF580}"/>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original PCB-Vision study reported two separate experiments: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Full-spectrum input (214 bands)</a:t>
            </a:r>
            <a:r>
              <a:rPr lang="en-US" altLang="ko-KR" sz="1200" kern="1200" dirty="0">
                <a:solidFill>
                  <a:schemeClr val="tx1"/>
                </a:solidFill>
                <a:effectLst/>
                <a:latin typeface="+mn-lt"/>
                <a:ea typeface="+mn-ea"/>
                <a:cs typeface="+mn-cs"/>
              </a:rPr>
              <a:t> - images cropped into 128 × 128 patches to fit GPU memory.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PCA input (3 bands)</a:t>
            </a:r>
            <a:r>
              <a:rPr lang="en-US" altLang="ko-KR" sz="1200" kern="1200" dirty="0">
                <a:solidFill>
                  <a:schemeClr val="tx1"/>
                </a:solidFill>
                <a:effectLst/>
                <a:latin typeface="+mn-lt"/>
                <a:ea typeface="+mn-ea"/>
                <a:cs typeface="+mn-cs"/>
              </a:rPr>
              <a:t> - each cube resized to 640 × 640 and fed to the network end-to-end.</a:t>
            </a:r>
          </a:p>
          <a:p>
            <a:pPr lvl="0"/>
            <a:endParaRPr lang="en-US"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This work benchmarks three mutually exclusive input pipelines; their relationship to the original PCB-Vision settings is summarized in Table 1</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a:extLst>
              <a:ext uri="{FF2B5EF4-FFF2-40B4-BE49-F238E27FC236}">
                <a16:creationId xmlns:a16="http://schemas.microsoft.com/office/drawing/2014/main" id="{034468E3-30DE-B682-F13C-D532966FEEBF}"/>
              </a:ext>
            </a:extLst>
          </p:cNvPr>
          <p:cNvSpPr>
            <a:spLocks noGrp="1"/>
          </p:cNvSpPr>
          <p:nvPr>
            <p:ph type="sldNum" sz="quarter" idx="5"/>
          </p:nvPr>
        </p:nvSpPr>
        <p:spPr/>
        <p:txBody>
          <a:bodyPr/>
          <a:lstStyle/>
          <a:p>
            <a:fld id="{ABBF606A-07B5-4BE0-946D-EDA998E142BA}" type="slidenum">
              <a:rPr lang="ko-KR" altLang="en-US" smtClean="0"/>
              <a:t>5</a:t>
            </a:fld>
            <a:endParaRPr lang="ko-KR" altLang="en-US"/>
          </a:p>
        </p:txBody>
      </p:sp>
    </p:spTree>
    <p:extLst>
      <p:ext uri="{BB962C8B-B14F-4D97-AF65-F5344CB8AC3E}">
        <p14:creationId xmlns:p14="http://schemas.microsoft.com/office/powerpoint/2010/main" val="250433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E800-8387-0426-65AA-4B11C035D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AC79FC-34E5-5F5C-3D40-98FB1B779A6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9D30FE-90E9-E366-A640-8F7ACBC1DC9C}"/>
              </a:ext>
            </a:extLst>
          </p:cNvPr>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2.2.1 Baseline #1(Full-Cube)</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All 214 spectral bands are supplied to the backbone without dimensionality reduction. Compared with the patch-based approach, this full-frame setup delivers richer spatial context at the cost of a larger first convolution</a:t>
            </a:r>
            <a:endParaRPr lang="ko-KR" altLang="ko-KR" sz="1200" kern="1200" dirty="0">
              <a:solidFill>
                <a:schemeClr val="tx1"/>
              </a:solidFill>
              <a:effectLst/>
              <a:latin typeface="+mn-lt"/>
              <a:ea typeface="+mn-ea"/>
              <a:cs typeface="+mn-cs"/>
            </a:endParaRPr>
          </a:p>
          <a:p>
            <a:endParaRPr kumimoji="1" lang="en-US"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2.2.2 Baseline #2(PCA-3)</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Each 214-dimensional spectrum is projected onto the top three principal components computed over the training set (98.7 % variance retained). The resulting 3-channel tensor mimics RGB and inherits the low memory footprint of the original PCB-Vision PCA pipeline</a:t>
            </a:r>
            <a:endParaRPr kumimoji="1" lang="en-US" altLang="ko-KR" sz="1200" kern="1200" dirty="0">
              <a:solidFill>
                <a:schemeClr val="tx1"/>
              </a:solidFill>
              <a:effectLst/>
              <a:latin typeface="+mn-lt"/>
              <a:ea typeface="+mn-ea"/>
              <a:cs typeface="+mn-cs"/>
            </a:endParaRPr>
          </a:p>
          <a:p>
            <a:endParaRPr kumimoji="1" lang="en-US" altLang="ko-KR" dirty="0"/>
          </a:p>
          <a:p>
            <a:pPr latinLnBrk="1"/>
            <a:r>
              <a:rPr lang="en-US" altLang="ko-KR" sz="1200" b="1" kern="1200" dirty="0">
                <a:solidFill>
                  <a:schemeClr val="tx1"/>
                </a:solidFill>
                <a:effectLst/>
                <a:latin typeface="+mn-lt"/>
                <a:ea typeface="+mn-ea"/>
                <a:cs typeface="+mn-cs"/>
              </a:rPr>
              <a:t>2.2.3 Spectrum Channel Reduction Block (Proposed)</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The proposed SCRB comprises two sequential 1 × 1 convolutions (214 → 128 → 3) with BatchNorm and ReLU. Because the weights are learned jointly with segmentation loss, the network can preserve minority-class wavelengths that linear PCA may suppress. The SCRB variant shares the same full-frame resolution as Baselines #1 and #2, ensuring that performance differences stem solely from spectral handling.</a:t>
            </a:r>
            <a:endParaRPr kumimoji="1" lang="ko-KR" altLang="en-US" dirty="0"/>
          </a:p>
        </p:txBody>
      </p:sp>
      <p:sp>
        <p:nvSpPr>
          <p:cNvPr id="4" name="슬라이드 번호 개체 틀 3">
            <a:extLst>
              <a:ext uri="{FF2B5EF4-FFF2-40B4-BE49-F238E27FC236}">
                <a16:creationId xmlns:a16="http://schemas.microsoft.com/office/drawing/2014/main" id="{3A332A83-B4AA-EABD-91C1-7A324F0CA707}"/>
              </a:ext>
            </a:extLst>
          </p:cNvPr>
          <p:cNvSpPr>
            <a:spLocks noGrp="1"/>
          </p:cNvSpPr>
          <p:nvPr>
            <p:ph type="sldNum" sz="quarter" idx="5"/>
          </p:nvPr>
        </p:nvSpPr>
        <p:spPr/>
        <p:txBody>
          <a:bodyPr/>
          <a:lstStyle/>
          <a:p>
            <a:fld id="{ABBF606A-07B5-4BE0-946D-EDA998E142BA}" type="slidenum">
              <a:rPr lang="ko-KR" altLang="en-US" smtClean="0"/>
              <a:t>6</a:t>
            </a:fld>
            <a:endParaRPr lang="ko-KR" altLang="en-US"/>
          </a:p>
        </p:txBody>
      </p:sp>
    </p:spTree>
    <p:extLst>
      <p:ext uri="{BB962C8B-B14F-4D97-AF65-F5344CB8AC3E}">
        <p14:creationId xmlns:p14="http://schemas.microsoft.com/office/powerpoint/2010/main" val="531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CACD-A7AE-7D78-1D26-EB86B4886D7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D99C444-06E0-95EC-0B66-95E484D2E85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BF5A6C-7F76-B8EA-2144-E1939A716881}"/>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Consistent with the original </a:t>
            </a:r>
            <a:r>
              <a:rPr lang="en-US" altLang="ko-KR" sz="1200" i="1" kern="1200" dirty="0">
                <a:solidFill>
                  <a:schemeClr val="tx1"/>
                </a:solidFill>
                <a:effectLst/>
                <a:latin typeface="+mn-lt"/>
                <a:ea typeface="+mn-ea"/>
                <a:cs typeface="+mn-cs"/>
              </a:rPr>
              <a:t>PCB-Vision</a:t>
            </a:r>
            <a:r>
              <a:rPr lang="en-US" altLang="ko-KR" sz="1200" kern="1200" dirty="0">
                <a:solidFill>
                  <a:schemeClr val="tx1"/>
                </a:solidFill>
                <a:effectLst/>
                <a:latin typeface="+mn-lt"/>
                <a:ea typeface="+mn-ea"/>
                <a:cs typeface="+mn-cs"/>
              </a:rPr>
              <a:t> study, we evaluate three mainstream encoder–decoder backbones and attach our </a:t>
            </a:r>
            <a:r>
              <a:rPr lang="en-US" altLang="ko-KR" sz="1200" b="1" kern="1200" dirty="0">
                <a:solidFill>
                  <a:schemeClr val="tx1"/>
                </a:solidFill>
                <a:effectLst/>
                <a:latin typeface="+mn-lt"/>
                <a:ea typeface="+mn-ea"/>
                <a:cs typeface="+mn-cs"/>
              </a:rPr>
              <a:t>Spectrum Channel Reduction Block(SCRB)</a:t>
            </a:r>
            <a:r>
              <a:rPr lang="en-US" altLang="ko-KR" sz="1200" kern="1200" dirty="0">
                <a:solidFill>
                  <a:schemeClr val="tx1"/>
                </a:solidFill>
                <a:effectLst/>
                <a:latin typeface="+mn-lt"/>
                <a:ea typeface="+mn-ea"/>
                <a:cs typeface="+mn-cs"/>
              </a:rPr>
              <a:t> in front of each. Detailed layer-by-layer descriptions can be found in the PCB-Vision appendix</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Apart from attaching the SCRB module (214 → 128 → 3 channels) ahead of the encoder, </a:t>
            </a:r>
            <a:r>
              <a:rPr lang="en-US" altLang="ko-KR" sz="1200" b="1" kern="1200" dirty="0">
                <a:solidFill>
                  <a:schemeClr val="tx1"/>
                </a:solidFill>
                <a:effectLst/>
                <a:latin typeface="+mn-lt"/>
                <a:ea typeface="+mn-ea"/>
                <a:cs typeface="+mn-cs"/>
              </a:rPr>
              <a:t>all hyper-parameters—filter widths, depth (4 down–up stages), activation (ReLU), and final 1 × 1 soft-max layer—match the PCB-Vision configuration</a:t>
            </a:r>
            <a:r>
              <a:rPr lang="en-US" altLang="ko-KR" sz="1200" kern="1200" dirty="0">
                <a:solidFill>
                  <a:schemeClr val="tx1"/>
                </a:solidFill>
                <a:effectLst/>
                <a:latin typeface="+mn-lt"/>
                <a:ea typeface="+mn-ea"/>
                <a:cs typeface="+mn-cs"/>
              </a:rPr>
              <a:t>. Thus any performance difference from the input strategy rather than architectural tweaks</a:t>
            </a:r>
            <a:endParaRPr kumimoji="1" lang="ko-KR" altLang="en-US" dirty="0"/>
          </a:p>
        </p:txBody>
      </p:sp>
      <p:sp>
        <p:nvSpPr>
          <p:cNvPr id="4" name="슬라이드 번호 개체 틀 3">
            <a:extLst>
              <a:ext uri="{FF2B5EF4-FFF2-40B4-BE49-F238E27FC236}">
                <a16:creationId xmlns:a16="http://schemas.microsoft.com/office/drawing/2014/main" id="{B6AFADE9-0074-AE28-E79D-6912DEC32E0D}"/>
              </a:ext>
            </a:extLst>
          </p:cNvPr>
          <p:cNvSpPr>
            <a:spLocks noGrp="1"/>
          </p:cNvSpPr>
          <p:nvPr>
            <p:ph type="sldNum" sz="quarter" idx="5"/>
          </p:nvPr>
        </p:nvSpPr>
        <p:spPr/>
        <p:txBody>
          <a:bodyPr/>
          <a:lstStyle/>
          <a:p>
            <a:fld id="{ABBF606A-07B5-4BE0-946D-EDA998E142BA}" type="slidenum">
              <a:rPr lang="ko-KR" altLang="en-US" smtClean="0"/>
              <a:t>7</a:t>
            </a:fld>
            <a:endParaRPr lang="ko-KR" altLang="en-US"/>
          </a:p>
        </p:txBody>
      </p:sp>
    </p:spTree>
    <p:extLst>
      <p:ext uri="{BB962C8B-B14F-4D97-AF65-F5344CB8AC3E}">
        <p14:creationId xmlns:p14="http://schemas.microsoft.com/office/powerpoint/2010/main" val="345422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62E0-BD9B-116C-E1FF-72E6CE6F7F9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D1B85-D85B-B3D8-8141-CCF1554CB4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8FFDE5-5E3B-9073-9B73-2E917F6C5E04}"/>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learning schedule mirrors the PCB-Vision baseline to ensure comparability.</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64EAC453-5EFE-02F2-70E6-A11FB8814948}"/>
              </a:ext>
            </a:extLst>
          </p:cNvPr>
          <p:cNvSpPr>
            <a:spLocks noGrp="1"/>
          </p:cNvSpPr>
          <p:nvPr>
            <p:ph type="sldNum" sz="quarter" idx="5"/>
          </p:nvPr>
        </p:nvSpPr>
        <p:spPr/>
        <p:txBody>
          <a:bodyPr/>
          <a:lstStyle/>
          <a:p>
            <a:fld id="{ABBF606A-07B5-4BE0-946D-EDA998E142BA}" type="slidenum">
              <a:rPr lang="ko-KR" altLang="en-US" smtClean="0"/>
              <a:t>8</a:t>
            </a:fld>
            <a:endParaRPr lang="ko-KR" altLang="en-US"/>
          </a:p>
        </p:txBody>
      </p:sp>
    </p:spTree>
    <p:extLst>
      <p:ext uri="{BB962C8B-B14F-4D97-AF65-F5344CB8AC3E}">
        <p14:creationId xmlns:p14="http://schemas.microsoft.com/office/powerpoint/2010/main" val="204792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009A-ABA8-6E2F-F7EC-EA00E1B021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AF9F4D-6A3A-5739-FB64-6D7E4710FE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EB99DC-BD6C-6CA2-4AD1-E42ABD17A66B}"/>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chemeClr val="tx1"/>
                </a:solidFill>
                <a:effectLst/>
                <a:latin typeface="+mn-lt"/>
                <a:ea typeface="+mn-ea"/>
                <a:cs typeface="+mn-cs"/>
              </a:rPr>
              <a:t>Others</a:t>
            </a:r>
            <a:r>
              <a:rPr lang="en-US" altLang="ko-KR" sz="1200" kern="1200" dirty="0">
                <a:solidFill>
                  <a:schemeClr val="tx1"/>
                </a:solidFill>
                <a:effectLst/>
                <a:latin typeface="+mn-lt"/>
                <a:ea typeface="+mn-ea"/>
                <a:cs typeface="+mn-cs"/>
              </a:rPr>
              <a:t> remain saturated (≥ 0.93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for all inputs, indicating that background pixels are easily recoverable. </a:t>
            </a:r>
            <a:r>
              <a:rPr lang="en-US" altLang="ko-KR" sz="1200" b="1" kern="1200" dirty="0">
                <a:solidFill>
                  <a:schemeClr val="tx1"/>
                </a:solidFill>
                <a:effectLst/>
                <a:latin typeface="+mn-lt"/>
                <a:ea typeface="+mn-ea"/>
                <a:cs typeface="+mn-cs"/>
              </a:rPr>
              <a:t>IC</a:t>
            </a:r>
            <a:r>
              <a:rPr lang="en-US" altLang="ko-KR" sz="1200" kern="1200" dirty="0">
                <a:solidFill>
                  <a:schemeClr val="tx1"/>
                </a:solidFill>
                <a:effectLst/>
                <a:latin typeface="+mn-lt"/>
                <a:ea typeface="+mn-ea"/>
                <a:cs typeface="+mn-cs"/>
              </a:rPr>
              <a:t> class sees a modest 5–9 % absolute drop when switching from</a:t>
            </a:r>
            <a:r>
              <a:rPr lang="en-US" altLang="ko-KR" sz="1200" b="1" kern="1200" dirty="0">
                <a:solidFill>
                  <a:schemeClr val="tx1"/>
                </a:solidFill>
                <a:effectLst/>
                <a:latin typeface="+mn-lt"/>
                <a:ea typeface="+mn-ea"/>
                <a:cs typeface="+mn-cs"/>
              </a:rPr>
              <a:t> Baseline #1</a:t>
            </a:r>
            <a:r>
              <a:rPr lang="en-US" altLang="ko-KR" sz="1200" kern="1200" dirty="0">
                <a:solidFill>
                  <a:schemeClr val="tx1"/>
                </a:solidFill>
                <a:effectLst/>
                <a:latin typeface="+mn-lt"/>
                <a:ea typeface="+mn-ea"/>
                <a:cs typeface="+mn-cs"/>
              </a:rPr>
              <a:t> to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Attribute this to slight attenuation of high-frequency spectra that characterize epoxy encapsulants. </a:t>
            </a:r>
            <a:r>
              <a:rPr lang="en-US" altLang="ko-KR" sz="1200" b="1" kern="1200" dirty="0">
                <a:solidFill>
                  <a:schemeClr val="tx1"/>
                </a:solidFill>
                <a:effectLst/>
                <a:latin typeface="+mn-lt"/>
                <a:ea typeface="+mn-ea"/>
                <a:cs typeface="+mn-cs"/>
              </a:rPr>
              <a:t>Capacitor</a:t>
            </a:r>
            <a:r>
              <a:rPr lang="en-US" altLang="ko-KR" sz="1200" kern="1200" dirty="0">
                <a:solidFill>
                  <a:schemeClr val="tx1"/>
                </a:solidFill>
                <a:effectLst/>
                <a:latin typeface="+mn-lt"/>
                <a:ea typeface="+mn-ea"/>
                <a:cs typeface="+mn-cs"/>
              </a:rPr>
              <a:t> and </a:t>
            </a:r>
            <a:r>
              <a:rPr lang="en-US" altLang="ko-KR" sz="1200" b="1" kern="1200" dirty="0">
                <a:solidFill>
                  <a:schemeClr val="tx1"/>
                </a:solidFill>
                <a:effectLst/>
                <a:latin typeface="+mn-lt"/>
                <a:ea typeface="+mn-ea"/>
                <a:cs typeface="+mn-cs"/>
              </a:rPr>
              <a:t>Connector</a:t>
            </a:r>
            <a:r>
              <a:rPr lang="en-US" altLang="ko-KR" sz="1200" kern="1200" dirty="0">
                <a:solidFill>
                  <a:schemeClr val="tx1"/>
                </a:solidFill>
                <a:effectLst/>
                <a:latin typeface="+mn-lt"/>
                <a:ea typeface="+mn-ea"/>
                <a:cs typeface="+mn-cs"/>
              </a:rPr>
              <a:t> benefit most from SCRB;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increases by </a:t>
            </a:r>
            <a:r>
              <a:rPr lang="en-US" altLang="ko-KR" sz="1200" b="1" kern="1200" dirty="0">
                <a:solidFill>
                  <a:schemeClr val="tx1"/>
                </a:solidFill>
                <a:effectLst/>
                <a:latin typeface="+mn-lt"/>
                <a:ea typeface="+mn-ea"/>
                <a:cs typeface="+mn-cs"/>
              </a:rPr>
              <a:t>+0.21</a:t>
            </a:r>
            <a:r>
              <a:rPr lang="en-US" altLang="ko-KR" sz="1200" kern="1200" dirty="0">
                <a:solidFill>
                  <a:schemeClr val="tx1"/>
                </a:solidFill>
                <a:effectLst/>
                <a:latin typeface="+mn-lt"/>
                <a:ea typeface="+mn-ea"/>
                <a:cs typeface="+mn-cs"/>
              </a:rPr>
              <a:t> (Cap) and </a:t>
            </a:r>
            <a:r>
              <a:rPr lang="en-US" altLang="ko-KR" sz="1200" b="1" kern="1200" dirty="0">
                <a:solidFill>
                  <a:schemeClr val="tx1"/>
                </a:solidFill>
                <a:effectLst/>
                <a:latin typeface="+mn-lt"/>
                <a:ea typeface="+mn-ea"/>
                <a:cs typeface="+mn-cs"/>
              </a:rPr>
              <a:t>+0.54</a:t>
            </a:r>
            <a:r>
              <a:rPr lang="en-US" altLang="ko-KR" sz="1200" kern="1200" dirty="0">
                <a:solidFill>
                  <a:schemeClr val="tx1"/>
                </a:solidFill>
                <a:effectLst/>
                <a:latin typeface="+mn-lt"/>
                <a:ea typeface="+mn-ea"/>
                <a:cs typeface="+mn-cs"/>
              </a:rPr>
              <a:t> (Conn) compared with Baseline #2 and even surpass Baseline #1</a:t>
            </a:r>
            <a:endParaRPr kumimoji="1" lang="ko-KR" altLang="en-US" dirty="0"/>
          </a:p>
        </p:txBody>
      </p:sp>
      <p:sp>
        <p:nvSpPr>
          <p:cNvPr id="4" name="슬라이드 번호 개체 틀 3">
            <a:extLst>
              <a:ext uri="{FF2B5EF4-FFF2-40B4-BE49-F238E27FC236}">
                <a16:creationId xmlns:a16="http://schemas.microsoft.com/office/drawing/2014/main" id="{1C7E9F3D-ACC9-37ED-A936-96FBF0807D68}"/>
              </a:ext>
            </a:extLst>
          </p:cNvPr>
          <p:cNvSpPr>
            <a:spLocks noGrp="1"/>
          </p:cNvSpPr>
          <p:nvPr>
            <p:ph type="sldNum" sz="quarter" idx="5"/>
          </p:nvPr>
        </p:nvSpPr>
        <p:spPr/>
        <p:txBody>
          <a:bodyPr/>
          <a:lstStyle/>
          <a:p>
            <a:fld id="{ABBF606A-07B5-4BE0-946D-EDA998E142BA}" type="slidenum">
              <a:rPr lang="ko-KR" altLang="en-US" smtClean="0"/>
              <a:t>9</a:t>
            </a:fld>
            <a:endParaRPr lang="ko-KR" altLang="en-US"/>
          </a:p>
        </p:txBody>
      </p:sp>
    </p:spTree>
    <p:extLst>
      <p:ext uri="{BB962C8B-B14F-4D97-AF65-F5344CB8AC3E}">
        <p14:creationId xmlns:p14="http://schemas.microsoft.com/office/powerpoint/2010/main" val="146041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3A1-7A41-2DC6-0D76-58E98C77D5F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6BF03D-8C2D-C156-4858-DB9D231243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722065-AA73-BED8-D44F-174D5779CBEB}"/>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Accuracy trend.</a:t>
            </a:r>
            <a:r>
              <a:rPr lang="en-US" altLang="ko-KR" sz="1200" kern="1200" dirty="0">
                <a:solidFill>
                  <a:schemeClr val="tx1"/>
                </a:solidFill>
                <a:effectLst/>
                <a:latin typeface="+mn-lt"/>
                <a:ea typeface="+mn-ea"/>
                <a:cs typeface="+mn-cs"/>
              </a:rPr>
              <a:t> Across backbones, </a:t>
            </a:r>
            <a:r>
              <a:rPr lang="en-US" altLang="ko-KR" sz="1200" b="1" kern="1200" dirty="0">
                <a:solidFill>
                  <a:schemeClr val="tx1"/>
                </a:solidFill>
                <a:effectLst/>
                <a:latin typeface="+mn-lt"/>
                <a:ea typeface="+mn-ea"/>
                <a:cs typeface="+mn-cs"/>
              </a:rPr>
              <a:t>Proposed </a:t>
            </a:r>
            <a:r>
              <a:rPr lang="en-US" altLang="ko-KR" sz="1200" b="1" kern="1200" dirty="0" err="1">
                <a:solidFill>
                  <a:schemeClr val="tx1"/>
                </a:solidFill>
                <a:effectLst/>
                <a:latin typeface="+mn-lt"/>
                <a:ea typeface="+mn-ea"/>
                <a:cs typeface="+mn-cs"/>
              </a:rPr>
              <a:t>recoversB</a:t>
            </a:r>
            <a:r>
              <a:rPr lang="en-US" altLang="ko-KR" sz="1200" b="1" kern="1200" dirty="0">
                <a:solidFill>
                  <a:schemeClr val="tx1"/>
                </a:solidFill>
                <a:effectLst/>
                <a:latin typeface="+mn-lt"/>
                <a:ea typeface="+mn-ea"/>
                <a:cs typeface="+mn-cs"/>
              </a:rPr>
              <a:t> ≥ 82 % of Baseline #1’s </a:t>
            </a:r>
            <a:r>
              <a:rPr lang="en-US" altLang="ko-KR" sz="1200" b="1" kern="1200" dirty="0" err="1">
                <a:solidFill>
                  <a:schemeClr val="tx1"/>
                </a:solidFill>
                <a:effectLst/>
                <a:latin typeface="+mn-lt"/>
                <a:ea typeface="+mn-ea"/>
                <a:cs typeface="+mn-cs"/>
              </a:rPr>
              <a:t>mIoU</a:t>
            </a:r>
            <a:r>
              <a:rPr lang="en-US" altLang="ko-KR" sz="1200" b="1" kern="1200" dirty="0">
                <a:solidFill>
                  <a:schemeClr val="tx1"/>
                </a:solidFill>
                <a:effectLst/>
                <a:latin typeface="+mn-lt"/>
                <a:ea typeface="+mn-ea"/>
                <a:cs typeface="+mn-cs"/>
              </a:rPr>
              <a:t> while more than 1.5 times Baseline #2’s score.</a:t>
            </a:r>
            <a:r>
              <a:rPr lang="en-US" altLang="ko-KR" sz="1200" kern="1200" dirty="0">
                <a:solidFill>
                  <a:schemeClr val="tx1"/>
                </a:solidFill>
                <a:effectLst/>
                <a:latin typeface="+mn-lt"/>
                <a:ea typeface="+mn-ea"/>
                <a:cs typeface="+mn-cs"/>
              </a:rPr>
              <a:t> </a:t>
            </a:r>
            <a:r>
              <a:rPr lang="en-US" altLang="ko-KR" sz="1200" b="1" kern="1200" dirty="0">
                <a:solidFill>
                  <a:schemeClr val="tx1"/>
                </a:solidFill>
                <a:effectLst/>
                <a:latin typeface="+mn-lt"/>
                <a:ea typeface="+mn-ea"/>
                <a:cs typeface="+mn-cs"/>
              </a:rPr>
              <a:t>Efficiency trend.</a:t>
            </a:r>
            <a:r>
              <a:rPr lang="en-US" altLang="ko-KR" sz="1200" kern="1200" dirty="0">
                <a:solidFill>
                  <a:schemeClr val="tx1"/>
                </a:solidFill>
                <a:effectLst/>
                <a:latin typeface="+mn-lt"/>
                <a:ea typeface="+mn-ea"/>
                <a:cs typeface="+mn-cs"/>
              </a:rPr>
              <a:t> GFLOPs drop </a:t>
            </a:r>
            <a:r>
              <a:rPr lang="en-US" altLang="ko-KR" sz="1200" b="1" kern="1200" dirty="0">
                <a:solidFill>
                  <a:schemeClr val="tx1"/>
                </a:solidFill>
                <a:effectLst/>
                <a:latin typeface="+mn-lt"/>
                <a:ea typeface="+mn-ea"/>
                <a:cs typeface="+mn-cs"/>
              </a:rPr>
              <a:t>≈ 10 %</a:t>
            </a:r>
            <a:r>
              <a:rPr lang="en-US" altLang="ko-KR" sz="1200" kern="1200" dirty="0">
                <a:solidFill>
                  <a:schemeClr val="tx1"/>
                </a:solidFill>
                <a:effectLst/>
                <a:latin typeface="+mn-lt"/>
                <a:ea typeface="+mn-ea"/>
                <a:cs typeface="+mn-cs"/>
              </a:rPr>
              <a:t> versus the Baseline #1 models.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7EDCED7F-4DBD-18FC-8D3F-B65DA481BBB6}"/>
              </a:ext>
            </a:extLst>
          </p:cNvPr>
          <p:cNvSpPr>
            <a:spLocks noGrp="1"/>
          </p:cNvSpPr>
          <p:nvPr>
            <p:ph type="sldNum" sz="quarter" idx="5"/>
          </p:nvPr>
        </p:nvSpPr>
        <p:spPr/>
        <p:txBody>
          <a:bodyPr/>
          <a:lstStyle/>
          <a:p>
            <a:fld id="{ABBF606A-07B5-4BE0-946D-EDA998E142BA}" type="slidenum">
              <a:rPr lang="ko-KR" altLang="en-US" smtClean="0"/>
              <a:t>10</a:t>
            </a:fld>
            <a:endParaRPr lang="ko-KR" altLang="en-US"/>
          </a:p>
        </p:txBody>
      </p:sp>
    </p:spTree>
    <p:extLst>
      <p:ext uri="{BB962C8B-B14F-4D97-AF65-F5344CB8AC3E}">
        <p14:creationId xmlns:p14="http://schemas.microsoft.com/office/powerpoint/2010/main" val="96990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0DDB1-4C86-6A4E-636A-FBC4FE3FDF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2FF91A-CC06-6579-E6C9-6082667A3CB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08F0F9-2058-4C53-1CD6-03F9FF0B9820}"/>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Qualitatively,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combines the </a:t>
            </a:r>
            <a:r>
              <a:rPr lang="en-US" altLang="ko-KR" sz="1200" b="1" kern="1200" dirty="0">
                <a:solidFill>
                  <a:schemeClr val="tx1"/>
                </a:solidFill>
                <a:effectLst/>
                <a:latin typeface="+mn-lt"/>
                <a:ea typeface="+mn-ea"/>
                <a:cs typeface="+mn-cs"/>
              </a:rPr>
              <a:t>spatial coherence of full-frame training</a:t>
            </a:r>
            <a:r>
              <a:rPr lang="en-US" altLang="ko-KR" sz="1200" kern="1200" dirty="0">
                <a:solidFill>
                  <a:schemeClr val="tx1"/>
                </a:solidFill>
                <a:effectLst/>
                <a:latin typeface="+mn-lt"/>
                <a:ea typeface="+mn-ea"/>
                <a:cs typeface="+mn-cs"/>
              </a:rPr>
              <a:t> with </a:t>
            </a:r>
            <a:r>
              <a:rPr lang="en-US" altLang="ko-KR" sz="1200" b="1" kern="1200" dirty="0">
                <a:solidFill>
                  <a:schemeClr val="tx1"/>
                </a:solidFill>
                <a:effectLst/>
                <a:latin typeface="+mn-lt"/>
                <a:ea typeface="+mn-ea"/>
                <a:cs typeface="+mn-cs"/>
              </a:rPr>
              <a:t>spectral selectivity</a:t>
            </a:r>
            <a:r>
              <a:rPr lang="en-US" altLang="ko-KR" sz="1200" kern="1200" dirty="0">
                <a:solidFill>
                  <a:schemeClr val="tx1"/>
                </a:solidFill>
                <a:effectLst/>
                <a:latin typeface="+mn-lt"/>
                <a:ea typeface="+mn-ea"/>
                <a:cs typeface="+mn-cs"/>
              </a:rPr>
              <a:t> superior to linear PCA, leading to cleaner masks and especially better delineation of small connectors.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AAB0BF77-468E-59AD-DBF3-5E795E3CDB44}"/>
              </a:ext>
            </a:extLst>
          </p:cNvPr>
          <p:cNvSpPr>
            <a:spLocks noGrp="1"/>
          </p:cNvSpPr>
          <p:nvPr>
            <p:ph type="sldNum" sz="quarter" idx="5"/>
          </p:nvPr>
        </p:nvSpPr>
        <p:spPr/>
        <p:txBody>
          <a:bodyPr/>
          <a:lstStyle/>
          <a:p>
            <a:fld id="{ABBF606A-07B5-4BE0-946D-EDA998E142BA}" type="slidenum">
              <a:rPr lang="ko-KR" altLang="en-US" smtClean="0"/>
              <a:t>11</a:t>
            </a:fld>
            <a:endParaRPr lang="ko-KR" altLang="en-US"/>
          </a:p>
        </p:txBody>
      </p:sp>
    </p:spTree>
    <p:extLst>
      <p:ext uri="{BB962C8B-B14F-4D97-AF65-F5344CB8AC3E}">
        <p14:creationId xmlns:p14="http://schemas.microsoft.com/office/powerpoint/2010/main" val="403307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lvl1pPr>
          </a:lstStyle>
          <a:p>
            <a:fld id="{A86AC747-CE37-4F70-8EBC-1B56ECE812AB}" type="datetime1">
              <a:rPr lang="ko-KR" altLang="en-US" smtClean="0"/>
              <a:pPr/>
              <a:t>2025-06-24</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51363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DC2873BA-FEF6-4B36-9F96-5DA14A1E2F68}" type="datetime1">
              <a:rPr lang="ko-KR" altLang="en-US" smtClean="0"/>
              <a:pPr/>
              <a:t>2025-06-24</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36182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9E4E9562-9C17-4372-85D1-FFC46DC99AAE}" type="datetime1">
              <a:rPr lang="ko-KR" altLang="en-US" smtClean="0"/>
              <a:pPr/>
              <a:t>2025-06-24</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68822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452020" y="365760"/>
            <a:ext cx="9794387" cy="531548"/>
          </a:xfrm>
        </p:spPr>
        <p:txBody>
          <a:bodyPr/>
          <a:lstStyle/>
          <a:p>
            <a:r>
              <a:rPr lang="ko-KR" altLang="en-US"/>
              <a:t>마스터 제목 스타일 편집</a:t>
            </a:r>
            <a:endParaRPr lang="en-US"/>
          </a:p>
        </p:txBody>
      </p:sp>
      <p:sp>
        <p:nvSpPr>
          <p:cNvPr id="3" name="Content Placeholder 2"/>
          <p:cNvSpPr>
            <a:spLocks noGrp="1"/>
          </p:cNvSpPr>
          <p:nvPr>
            <p:ph idx="1"/>
          </p:nvPr>
        </p:nvSpPr>
        <p:spPr>
          <a:xfrm>
            <a:off x="437744" y="1324598"/>
            <a:ext cx="10922983" cy="485553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1A9EE1CB-18FD-4F97-921C-1D4835568437}" type="datetime1">
              <a:rPr lang="ko-KR" altLang="en-US" smtClean="0"/>
              <a:pPr/>
              <a:t>2025-06-24</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7" name="직사각형 6">
            <a:extLst>
              <a:ext uri="{FF2B5EF4-FFF2-40B4-BE49-F238E27FC236}">
                <a16:creationId xmlns:a16="http://schemas.microsoft.com/office/drawing/2014/main" id="{7554F3E9-3891-D757-C50F-F91992E0A2DC}"/>
              </a:ext>
            </a:extLst>
          </p:cNvPr>
          <p:cNvSpPr/>
          <p:nvPr userDrawn="1"/>
        </p:nvSpPr>
        <p:spPr>
          <a:xfrm>
            <a:off x="437744" y="965763"/>
            <a:ext cx="8364612" cy="45719"/>
          </a:xfrm>
          <a:prstGeom prst="rect">
            <a:avLst/>
          </a:prstGeom>
          <a:gradFill>
            <a:gsLst>
              <a:gs pos="0">
                <a:schemeClr val="bg1"/>
              </a:gs>
              <a:gs pos="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
        <p:nvSpPr>
          <p:cNvPr id="8" name="직사각형 7">
            <a:extLst>
              <a:ext uri="{FF2B5EF4-FFF2-40B4-BE49-F238E27FC236}">
                <a16:creationId xmlns:a16="http://schemas.microsoft.com/office/drawing/2014/main" id="{AF2B49EF-45D1-1D7E-DAC7-5C36D0702092}"/>
              </a:ext>
            </a:extLst>
          </p:cNvPr>
          <p:cNvSpPr/>
          <p:nvPr userDrawn="1"/>
        </p:nvSpPr>
        <p:spPr>
          <a:xfrm>
            <a:off x="2661091" y="6362698"/>
            <a:ext cx="9158218" cy="50057"/>
          </a:xfrm>
          <a:prstGeom prst="rect">
            <a:avLst/>
          </a:prstGeom>
          <a:gradFill>
            <a:gsLst>
              <a:gs pos="0">
                <a:schemeClr val="bg1"/>
              </a:gs>
              <a:gs pos="10000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Tree>
    <p:extLst>
      <p:ext uri="{BB962C8B-B14F-4D97-AF65-F5344CB8AC3E}">
        <p14:creationId xmlns:p14="http://schemas.microsoft.com/office/powerpoint/2010/main" val="1901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lvl1pPr>
              <a:defRPr/>
            </a:lvl1pPr>
          </a:lstStyle>
          <a:p>
            <a:fld id="{54909422-CFB7-42C6-8AA2-A1472A52F5DC}" type="datetime1">
              <a:rPr lang="ko-KR" altLang="en-US" smtClean="0"/>
              <a:pPr/>
              <a:t>2025-06-24</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227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lvl1pPr>
              <a:defRPr/>
            </a:lvl1pPr>
          </a:lstStyle>
          <a:p>
            <a:fld id="{F0DB58CF-529A-4451-9939-F6168760CF0A}" type="datetime1">
              <a:rPr lang="ko-KR" altLang="en-US" smtClean="0"/>
              <a:pPr/>
              <a:t>2025-06-24</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2083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lvl1pPr>
              <a:defRPr/>
            </a:lvl1pPr>
          </a:lstStyle>
          <a:p>
            <a:fld id="{00B64399-EA23-4C5A-ACA5-A75593CB8DA8}" type="datetime1">
              <a:rPr lang="ko-KR" altLang="en-US" smtClean="0"/>
              <a:pPr/>
              <a:t>2025-06-24</a:t>
            </a:fld>
            <a:endParaRPr lang="ko-KR" altLang="en-US"/>
          </a:p>
        </p:txBody>
      </p:sp>
      <p:sp>
        <p:nvSpPr>
          <p:cNvPr id="8" name="Footer Placeholder 7"/>
          <p:cNvSpPr>
            <a:spLocks noGrp="1"/>
          </p:cNvSpPr>
          <p:nvPr>
            <p:ph type="ftr" sz="quarter" idx="11"/>
          </p:nvPr>
        </p:nvSpPr>
        <p:spPr/>
        <p:txBody>
          <a:bodyPr/>
          <a:lstStyle>
            <a:lvl1pPr>
              <a:defRPr/>
            </a:lvl1pPr>
          </a:lstStyle>
          <a:p>
            <a:endParaRPr lang="ko-KR" altLang="en-US"/>
          </a:p>
        </p:txBody>
      </p:sp>
      <p:sp>
        <p:nvSpPr>
          <p:cNvPr id="9" name="Slide Number Placeholder 8"/>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5500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fld id="{334098F0-9D89-4795-8303-9A71526FBF67}" type="datetime1">
              <a:rPr lang="ko-KR" altLang="en-US" smtClean="0"/>
              <a:pPr/>
              <a:t>2025-06-24</a:t>
            </a:fld>
            <a:endParaRPr lang="ko-KR" altLang="en-US"/>
          </a:p>
        </p:txBody>
      </p:sp>
      <p:sp>
        <p:nvSpPr>
          <p:cNvPr id="4" name="Footer Placeholder 3"/>
          <p:cNvSpPr>
            <a:spLocks noGrp="1"/>
          </p:cNvSpPr>
          <p:nvPr>
            <p:ph type="ftr" sz="quarter" idx="11"/>
          </p:nvPr>
        </p:nvSpPr>
        <p:spPr/>
        <p:txBody>
          <a:bodyPr/>
          <a:lstStyle>
            <a:lvl1pPr>
              <a:defRPr/>
            </a:lvl1pPr>
          </a:lstStyle>
          <a:p>
            <a:endParaRPr lang="ko-KR" altLang="en-US"/>
          </a:p>
        </p:txBody>
      </p:sp>
      <p:sp>
        <p:nvSpPr>
          <p:cNvPr id="5" name="Slide Number Placeholder 4"/>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31151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37D8DD0-62C4-4358-B46D-D3CC6854E1DD}" type="datetime1">
              <a:rPr lang="ko-KR" altLang="en-US" smtClean="0"/>
              <a:pPr/>
              <a:t>2025-06-24</a:t>
            </a:fld>
            <a:endParaRPr lang="ko-KR" altLang="en-US"/>
          </a:p>
        </p:txBody>
      </p:sp>
      <p:sp>
        <p:nvSpPr>
          <p:cNvPr id="3" name="Footer Placeholder 2"/>
          <p:cNvSpPr>
            <a:spLocks noGrp="1"/>
          </p:cNvSpPr>
          <p:nvPr>
            <p:ph type="ftr" sz="quarter" idx="11"/>
          </p:nvPr>
        </p:nvSpPr>
        <p:spPr/>
        <p:txBody>
          <a:bodyPr/>
          <a:lstStyle>
            <a:lvl1pPr>
              <a:defRPr/>
            </a:lvl1pPr>
          </a:lstStyle>
          <a:p>
            <a:endParaRPr lang="ko-KR" altLang="en-US"/>
          </a:p>
        </p:txBody>
      </p:sp>
      <p:sp>
        <p:nvSpPr>
          <p:cNvPr id="4" name="Slide Number Placeholder 3"/>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97890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198D7A8F-E021-46AC-9B15-D0E4F8C4E959}" type="datetime1">
              <a:rPr lang="ko-KR" altLang="en-US" smtClean="0"/>
              <a:pPr/>
              <a:t>2025-06-24</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410481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7B0DCE00-3A7D-4F3B-B41D-494CC284CA4D}" type="datetime1">
              <a:rPr lang="ko-KR" altLang="en-US" smtClean="0"/>
              <a:pPr/>
              <a:t>2025-06-24</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15530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047A37-A9AE-4A9E-A814-F71FF98CEC55}" type="datetime1">
              <a:rPr lang="ko-KR" altLang="en-US" smtClean="0"/>
              <a:pPr/>
              <a:t>2025-06-24</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67043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서울남산체 EB" panose="02020503020101020101" pitchFamily="18" charset="-127"/>
          <a:ea typeface="서울남산체 EB" panose="02020503020101020101" pitchFamily="18" charset="-127"/>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서울남산체 EB" panose="02020503020101020101" pitchFamily="18" charset="-127"/>
          <a:ea typeface="서울남산체 EB" panose="02020503020101020101" pitchFamily="18" charset="-127"/>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서울남산체 EB" panose="02020503020101020101" pitchFamily="18" charset="-127"/>
          <a:ea typeface="서울남산체 EB" panose="02020503020101020101" pitchFamily="18" charset="-127"/>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810AFA-1047-20BF-94BC-D53E7267D912}"/>
              </a:ext>
            </a:extLst>
          </p:cNvPr>
          <p:cNvSpPr/>
          <p:nvPr/>
        </p:nvSpPr>
        <p:spPr>
          <a:xfrm>
            <a:off x="6927" y="0"/>
            <a:ext cx="12192000" cy="532563"/>
          </a:xfrm>
          <a:prstGeom prst="rect">
            <a:avLst/>
          </a:prstGeom>
          <a:solidFill>
            <a:srgbClr val="2F559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17CE9D-0565-1C97-F23D-6673BDBB68A6}"/>
              </a:ext>
            </a:extLst>
          </p:cNvPr>
          <p:cNvSpPr/>
          <p:nvPr/>
        </p:nvSpPr>
        <p:spPr>
          <a:xfrm>
            <a:off x="0" y="6325437"/>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875549-D0E3-EE79-45F8-A393E1A4C969}"/>
              </a:ext>
            </a:extLst>
          </p:cNvPr>
          <p:cNvSpPr/>
          <p:nvPr/>
        </p:nvSpPr>
        <p:spPr>
          <a:xfrm>
            <a:off x="1920620" y="2931345"/>
            <a:ext cx="8364612"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pic>
        <p:nvPicPr>
          <p:cNvPr id="8" name="그림 7">
            <a:extLst>
              <a:ext uri="{FF2B5EF4-FFF2-40B4-BE49-F238E27FC236}">
                <a16:creationId xmlns:a16="http://schemas.microsoft.com/office/drawing/2014/main" id="{D2C51E69-5854-77D0-10C7-AB49ED58EB3B}"/>
              </a:ext>
            </a:extLst>
          </p:cNvPr>
          <p:cNvPicPr>
            <a:picLocks noChangeAspect="1"/>
          </p:cNvPicPr>
          <p:nvPr/>
        </p:nvPicPr>
        <p:blipFill>
          <a:blip r:embed="rId2"/>
          <a:stretch>
            <a:fillRect/>
          </a:stretch>
        </p:blipFill>
        <p:spPr>
          <a:xfrm>
            <a:off x="4993264" y="5437274"/>
            <a:ext cx="2219325" cy="638175"/>
          </a:xfrm>
          <a:prstGeom prst="rect">
            <a:avLst/>
          </a:prstGeom>
        </p:spPr>
      </p:pic>
      <p:sp>
        <p:nvSpPr>
          <p:cNvPr id="10" name="내용 개체 틀 2">
            <a:extLst>
              <a:ext uri="{FF2B5EF4-FFF2-40B4-BE49-F238E27FC236}">
                <a16:creationId xmlns:a16="http://schemas.microsoft.com/office/drawing/2014/main" id="{A31AE9D9-8B38-D9DD-17B3-FA8CEC8B86A1}"/>
              </a:ext>
            </a:extLst>
          </p:cNvPr>
          <p:cNvSpPr txBox="1">
            <a:spLocks/>
          </p:cNvSpPr>
          <p:nvPr/>
        </p:nvSpPr>
        <p:spPr>
          <a:xfrm>
            <a:off x="629347" y="1785291"/>
            <a:ext cx="10933306" cy="1191773"/>
          </a:xfrm>
          <a:prstGeom prst="rect">
            <a:avLst/>
          </a:prstGeom>
        </p:spPr>
        <p:txBody>
          <a:bodyPr vert="horz" lIns="91440" tIns="45720" rIns="91440" bIns="45720" rtlCol="0" anchor="t">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None/>
            </a:pPr>
            <a:r>
              <a:rPr lang="en-US" altLang="ko-KR" dirty="0">
                <a:latin typeface="서울남산체 B" panose="02020503020101020101" pitchFamily="18" charset="-127"/>
                <a:ea typeface="서울남산체 B" panose="02020503020101020101" pitchFamily="18" charset="-127"/>
                <a:cs typeface="Times New Roman" panose="02020603050405020304" pitchFamily="18" charset="0"/>
              </a:rPr>
              <a:t>Enhancing U-Net for PCB Segmentation Using Hyperspectral Imaging in E-waste Recycling</a:t>
            </a:r>
          </a:p>
          <a:p>
            <a:pPr marL="0" indent="0" algn="ctr">
              <a:lnSpc>
                <a:spcPct val="110000"/>
              </a:lnSpc>
              <a:buNone/>
            </a:pPr>
            <a:endParaRPr lang="en-US" altLang="ko-KR" dirty="0">
              <a:latin typeface="서울남산체 B" panose="02020503020101020101" pitchFamily="18" charset="-127"/>
              <a:ea typeface="서울남산체 B" panose="02020503020101020101" pitchFamily="18" charset="-127"/>
              <a:cs typeface="Times New Roman" panose="02020603050405020304" pitchFamily="18" charset="0"/>
            </a:endParaRPr>
          </a:p>
          <a:p>
            <a:pPr marL="0" indent="0" algn="ctr">
              <a:lnSpc>
                <a:spcPct val="110000"/>
              </a:lnSpc>
              <a:buNone/>
            </a:pPr>
            <a:br>
              <a:rPr lang="en-US" altLang="ko-KR" sz="4000" dirty="0">
                <a:latin typeface="서울남산체 B" panose="02020503020101020101" pitchFamily="18" charset="-127"/>
                <a:ea typeface="서울남산체 B" panose="02020503020101020101" pitchFamily="18" charset="-127"/>
                <a:cs typeface="Times New Roman" panose="02020603050405020304" pitchFamily="18" charset="0"/>
              </a:rPr>
            </a:br>
            <a:r>
              <a:rPr kumimoji="0" lang="en-US" altLang="ko-KR" sz="2400" b="0" i="0" u="none" strike="noStrike" kern="1200" cap="none" spc="0" normalizeH="0" baseline="0" noProof="0" dirty="0">
                <a:ln>
                  <a:noFill/>
                </a:ln>
                <a:solidFill>
                  <a:prstClr val="black"/>
                </a:solidFill>
                <a:effectLst/>
                <a:uLnTx/>
                <a:uFillTx/>
                <a:latin typeface="현대하모니 M" panose="02020603020101020101" pitchFamily="18" charset="-127"/>
                <a:ea typeface="현대하모니 M" panose="02020603020101020101" pitchFamily="18" charset="-127"/>
                <a:cs typeface="Times New Roman" panose="02020603050405020304" pitchFamily="18" charset="0"/>
              </a:rPr>
              <a:t>School of Mechanical and Control Engineering </a:t>
            </a:r>
          </a:p>
          <a:p>
            <a:pPr marL="0" indent="0" algn="ctr">
              <a:lnSpc>
                <a:spcPct val="110000"/>
              </a:lnSpc>
              <a:buNone/>
            </a:pPr>
            <a:r>
              <a:rPr lang="en-US" altLang="ko-KR" sz="1600" dirty="0">
                <a:latin typeface="서울남산체 B"/>
                <a:ea typeface="서울남산체 B"/>
                <a:cs typeface="Times New Roman"/>
              </a:rPr>
              <a:t>Bachelor’s Thesis Presentation</a:t>
            </a:r>
          </a:p>
          <a:p>
            <a:pPr marL="0" indent="0" algn="ctr">
              <a:lnSpc>
                <a:spcPct val="110000"/>
              </a:lnSpc>
              <a:buFont typeface="Wingdings 2" pitchFamily="18" charset="2"/>
              <a:buNone/>
            </a:pPr>
            <a:r>
              <a:rPr lang="en-US" altLang="ko-KR" sz="1200" dirty="0">
                <a:latin typeface="서울남산체 B"/>
                <a:ea typeface="서울남산체 B"/>
                <a:cs typeface="Times New Roman"/>
              </a:rPr>
              <a:t>21900575 Lee </a:t>
            </a:r>
            <a:r>
              <a:rPr lang="en-US" altLang="ko-KR" sz="1200" dirty="0" err="1">
                <a:latin typeface="서울남산체 B"/>
                <a:ea typeface="서울남산체 B"/>
                <a:cs typeface="Times New Roman"/>
              </a:rPr>
              <a:t>ChanKeun</a:t>
            </a:r>
            <a:endParaRPr lang="ko-KR" altLang="en-US" sz="4000" dirty="0">
              <a:latin typeface="서울남산체 B"/>
              <a:ea typeface="서울남산체 B"/>
              <a:cs typeface="Times New Roman"/>
            </a:endParaRPr>
          </a:p>
        </p:txBody>
      </p:sp>
    </p:spTree>
    <p:extLst>
      <p:ext uri="{BB962C8B-B14F-4D97-AF65-F5344CB8AC3E}">
        <p14:creationId xmlns:p14="http://schemas.microsoft.com/office/powerpoint/2010/main" val="382837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3ED6-2E68-3DFF-7D68-931C19ADA201}"/>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B93B81C-2084-E48A-7D02-96D93D4DD94B}"/>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69" name="제목 5">
            <a:extLst>
              <a:ext uri="{FF2B5EF4-FFF2-40B4-BE49-F238E27FC236}">
                <a16:creationId xmlns:a16="http://schemas.microsoft.com/office/drawing/2014/main" id="{972AB5B2-0421-7554-9580-26ABEE929668}"/>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3" name="표 2">
            <a:extLst>
              <a:ext uri="{FF2B5EF4-FFF2-40B4-BE49-F238E27FC236}">
                <a16:creationId xmlns:a16="http://schemas.microsoft.com/office/drawing/2014/main" id="{B99BD8FC-26FD-8595-92E9-134C84047610}"/>
              </a:ext>
            </a:extLst>
          </p:cNvPr>
          <p:cNvGraphicFramePr>
            <a:graphicFrameLocks noGrp="1"/>
          </p:cNvGraphicFramePr>
          <p:nvPr>
            <p:extLst>
              <p:ext uri="{D42A27DB-BD31-4B8C-83A1-F6EECF244321}">
                <p14:modId xmlns:p14="http://schemas.microsoft.com/office/powerpoint/2010/main" val="551737414"/>
              </p:ext>
            </p:extLst>
          </p:nvPr>
        </p:nvGraphicFramePr>
        <p:xfrm>
          <a:off x="491490"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2373205675"/>
                    </a:ext>
                  </a:extLst>
                </a:gridCol>
                <a:gridCol w="1378585">
                  <a:extLst>
                    <a:ext uri="{9D8B030D-6E8A-4147-A177-3AD203B41FA5}">
                      <a16:colId xmlns:a16="http://schemas.microsoft.com/office/drawing/2014/main" val="2034250768"/>
                    </a:ext>
                  </a:extLst>
                </a:gridCol>
                <a:gridCol w="1256030">
                  <a:extLst>
                    <a:ext uri="{9D8B030D-6E8A-4147-A177-3AD203B41FA5}">
                      <a16:colId xmlns:a16="http://schemas.microsoft.com/office/drawing/2014/main" val="1182014202"/>
                    </a:ext>
                  </a:extLst>
                </a:gridCol>
                <a:gridCol w="1231265">
                  <a:extLst>
                    <a:ext uri="{9D8B030D-6E8A-4147-A177-3AD203B41FA5}">
                      <a16:colId xmlns:a16="http://schemas.microsoft.com/office/drawing/2014/main" val="243893459"/>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GFLOPs</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Params(M)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1764089228"/>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Baseline #1</a:t>
                      </a:r>
                      <a:endParaRPr lang="ko-KR" sz="1000" kern="100">
                        <a:effectLst/>
                      </a:endParaRPr>
                    </a:p>
                    <a:p>
                      <a:pPr algn="just" latinLnBrk="1">
                        <a:lnSpc>
                          <a:spcPct val="150000"/>
                        </a:lnSpc>
                        <a:spcAft>
                          <a:spcPts val="800"/>
                        </a:spcAft>
                        <a:buNone/>
                      </a:pPr>
                      <a:r>
                        <a:rPr lang="en-US" sz="1050" kern="100">
                          <a:effectLst/>
                        </a:rPr>
                        <a:t>Baseline #2</a:t>
                      </a:r>
                      <a:endParaRPr lang="ko-KR" sz="1000" kern="100">
                        <a:effectLst/>
                      </a:endParaRPr>
                    </a:p>
                    <a:p>
                      <a:pPr algn="just" latinLnBrk="1">
                        <a:lnSpc>
                          <a:spcPct val="150000"/>
                        </a:lnSpc>
                        <a:spcAft>
                          <a:spcPts val="800"/>
                        </a:spcAft>
                        <a:buNone/>
                      </a:pPr>
                      <a:r>
                        <a:rPr lang="en-US" sz="1050" kern="100">
                          <a:effectLst/>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392.12</a:t>
                      </a:r>
                      <a:endParaRPr lang="ko-KR" sz="1000" kern="100">
                        <a:effectLst/>
                      </a:endParaRPr>
                    </a:p>
                    <a:p>
                      <a:pPr algn="just" latinLnBrk="1">
                        <a:lnSpc>
                          <a:spcPct val="150000"/>
                        </a:lnSpc>
                        <a:spcAft>
                          <a:spcPts val="800"/>
                        </a:spcAft>
                        <a:buNone/>
                      </a:pPr>
                      <a:r>
                        <a:rPr lang="en-US" sz="1050" kern="100">
                          <a:effectLst/>
                        </a:rPr>
                        <a:t>342.86</a:t>
                      </a:r>
                      <a:endParaRPr lang="ko-KR" sz="1000" kern="100">
                        <a:effectLst/>
                      </a:endParaRPr>
                    </a:p>
                    <a:p>
                      <a:pPr algn="just" latinLnBrk="1">
                        <a:lnSpc>
                          <a:spcPct val="150000"/>
                        </a:lnSpc>
                        <a:spcAft>
                          <a:spcPts val="800"/>
                        </a:spcAft>
                        <a:buNone/>
                      </a:pPr>
                      <a:r>
                        <a:rPr lang="en-US" sz="1050" kern="100">
                          <a:effectLst/>
                        </a:rPr>
                        <a:t>353.83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31.16</a:t>
                      </a:r>
                      <a:endParaRPr lang="ko-KR" sz="1000" kern="100" dirty="0">
                        <a:effectLst/>
                      </a:endParaRPr>
                    </a:p>
                    <a:p>
                      <a:pPr algn="just" latinLnBrk="1">
                        <a:lnSpc>
                          <a:spcPct val="150000"/>
                        </a:lnSpc>
                        <a:spcAft>
                          <a:spcPts val="800"/>
                        </a:spcAft>
                        <a:buNone/>
                      </a:pPr>
                      <a:r>
                        <a:rPr lang="en-US" sz="1050" kern="100" dirty="0">
                          <a:effectLst/>
                        </a:rPr>
                        <a:t>31.30</a:t>
                      </a:r>
                      <a:endParaRPr lang="ko-KR" sz="1000" kern="100" dirty="0">
                        <a:effectLst/>
                      </a:endParaRPr>
                    </a:p>
                    <a:p>
                      <a:pPr algn="just" latinLnBrk="1">
                        <a:lnSpc>
                          <a:spcPct val="150000"/>
                        </a:lnSpc>
                        <a:spcAft>
                          <a:spcPts val="800"/>
                        </a:spcAft>
                        <a:buNone/>
                      </a:pPr>
                      <a:r>
                        <a:rPr lang="en-US" sz="1050" kern="100" dirty="0">
                          <a:effectLst/>
                        </a:rPr>
                        <a:t>31.07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1442598634"/>
                  </a:ext>
                </a:extLst>
              </a:tr>
              <a:tr h="446405">
                <a:tc>
                  <a:txBody>
                    <a:bodyPr/>
                    <a:lstStyle/>
                    <a:p>
                      <a:pPr algn="just" latinLnBrk="1">
                        <a:lnSpc>
                          <a:spcPct val="150000"/>
                        </a:lnSpc>
                        <a:spcAft>
                          <a:spcPts val="800"/>
                        </a:spcAft>
                        <a:buNone/>
                      </a:pPr>
                      <a:r>
                        <a:rPr lang="en-US" sz="1050" kern="100">
                          <a:effectLst/>
                        </a:rPr>
                        <a:t>Attention 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466.67</a:t>
                      </a:r>
                      <a:endParaRPr lang="ko-KR" sz="1000" kern="100" dirty="0">
                        <a:effectLst/>
                      </a:endParaRPr>
                    </a:p>
                    <a:p>
                      <a:pPr algn="just" latinLnBrk="1">
                        <a:lnSpc>
                          <a:spcPct val="150000"/>
                        </a:lnSpc>
                        <a:spcAft>
                          <a:spcPts val="800"/>
                        </a:spcAft>
                        <a:buNone/>
                      </a:pPr>
                      <a:r>
                        <a:rPr lang="en-US" sz="1050" kern="100" dirty="0">
                          <a:effectLst/>
                        </a:rPr>
                        <a:t>417.49</a:t>
                      </a:r>
                      <a:endParaRPr lang="ko-KR" sz="1000" kern="100" dirty="0">
                        <a:effectLst/>
                      </a:endParaRPr>
                    </a:p>
                    <a:p>
                      <a:pPr algn="just" latinLnBrk="1">
                        <a:lnSpc>
                          <a:spcPct val="150000"/>
                        </a:lnSpc>
                        <a:spcAft>
                          <a:spcPts val="800"/>
                        </a:spcAft>
                        <a:buNone/>
                      </a:pPr>
                      <a:r>
                        <a:rPr lang="en-US" sz="1050" kern="100" dirty="0">
                          <a:effectLst/>
                        </a:rPr>
                        <a:t>428.57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35.0</a:t>
                      </a:r>
                      <a:endParaRPr lang="ko-KR" sz="1000" kern="100">
                        <a:effectLst/>
                      </a:endParaRPr>
                    </a:p>
                    <a:p>
                      <a:pPr algn="just" latinLnBrk="1">
                        <a:lnSpc>
                          <a:spcPct val="150000"/>
                        </a:lnSpc>
                        <a:spcAft>
                          <a:spcPts val="800"/>
                        </a:spcAft>
                        <a:buNone/>
                      </a:pPr>
                      <a:r>
                        <a:rPr lang="en-US" sz="1050" kern="100">
                          <a:effectLst/>
                        </a:rPr>
                        <a:t>35.14</a:t>
                      </a:r>
                      <a:endParaRPr lang="ko-KR" sz="1000" kern="100">
                        <a:effectLst/>
                      </a:endParaRPr>
                    </a:p>
                    <a:p>
                      <a:pPr algn="just" latinLnBrk="1">
                        <a:lnSpc>
                          <a:spcPct val="150000"/>
                        </a:lnSpc>
                        <a:spcAft>
                          <a:spcPts val="800"/>
                        </a:spcAft>
                        <a:buNone/>
                      </a:pPr>
                      <a:r>
                        <a:rPr lang="en-US" sz="1050" kern="100">
                          <a:effectLst/>
                        </a:rPr>
                        <a:t>34.91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101786857"/>
                  </a:ext>
                </a:extLst>
              </a:tr>
              <a:tr h="446405">
                <a:tc>
                  <a:txBody>
                    <a:bodyPr/>
                    <a:lstStyle/>
                    <a:p>
                      <a:pPr algn="just" latinLnBrk="1">
                        <a:lnSpc>
                          <a:spcPct val="150000"/>
                        </a:lnSpc>
                        <a:spcAft>
                          <a:spcPts val="800"/>
                        </a:spcAft>
                        <a:buNone/>
                      </a:pPr>
                      <a:r>
                        <a:rPr lang="en-US" sz="1050" kern="100">
                          <a:effectLst/>
                        </a:rPr>
                        <a:t>ResU-net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Baseline #1</a:t>
                      </a:r>
                      <a:endParaRPr lang="ko-KR" sz="1000" kern="100">
                        <a:effectLst/>
                      </a:endParaRPr>
                    </a:p>
                    <a:p>
                      <a:pPr algn="just" latinLnBrk="1">
                        <a:lnSpc>
                          <a:spcPct val="150000"/>
                        </a:lnSpc>
                        <a:spcAft>
                          <a:spcPts val="800"/>
                        </a:spcAft>
                        <a:buNone/>
                      </a:pPr>
                      <a:r>
                        <a:rPr lang="en-US" sz="1050" kern="100">
                          <a:effectLst/>
                        </a:rPr>
                        <a:t>Baseline #2</a:t>
                      </a:r>
                      <a:endParaRPr lang="ko-KR" sz="1000" kern="100">
                        <a:effectLst/>
                      </a:endParaRPr>
                    </a:p>
                    <a:p>
                      <a:pPr algn="just" latinLnBrk="1">
                        <a:lnSpc>
                          <a:spcPct val="150000"/>
                        </a:lnSpc>
                        <a:spcAft>
                          <a:spcPts val="800"/>
                        </a:spcAft>
                        <a:buNone/>
                      </a:pPr>
                      <a:r>
                        <a:rPr lang="en-US" sz="1050" kern="100">
                          <a:effectLst/>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606.03</a:t>
                      </a:r>
                      <a:endParaRPr lang="ko-KR" sz="1000" kern="100" dirty="0">
                        <a:effectLst/>
                      </a:endParaRPr>
                    </a:p>
                    <a:p>
                      <a:pPr algn="just" latinLnBrk="1">
                        <a:lnSpc>
                          <a:spcPct val="150000"/>
                        </a:lnSpc>
                        <a:spcAft>
                          <a:spcPts val="800"/>
                        </a:spcAft>
                        <a:buNone/>
                      </a:pPr>
                      <a:r>
                        <a:rPr lang="en-US" sz="1050" kern="100" dirty="0">
                          <a:effectLst/>
                        </a:rPr>
                        <a:t>506.99</a:t>
                      </a:r>
                      <a:endParaRPr lang="ko-KR" sz="1000" kern="100" dirty="0">
                        <a:effectLst/>
                      </a:endParaRPr>
                    </a:p>
                    <a:p>
                      <a:pPr algn="just" latinLnBrk="1">
                        <a:lnSpc>
                          <a:spcPct val="150000"/>
                        </a:lnSpc>
                        <a:spcAft>
                          <a:spcPts val="800"/>
                        </a:spcAft>
                        <a:buNone/>
                      </a:pPr>
                      <a:r>
                        <a:rPr lang="en-US" sz="1050" kern="100" dirty="0">
                          <a:effectLst/>
                        </a:rPr>
                        <a:t>518.06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13.29</a:t>
                      </a:r>
                      <a:endParaRPr lang="ko-KR" sz="1000" kern="100" dirty="0">
                        <a:effectLst/>
                      </a:endParaRPr>
                    </a:p>
                    <a:p>
                      <a:pPr algn="just" latinLnBrk="1">
                        <a:lnSpc>
                          <a:spcPct val="150000"/>
                        </a:lnSpc>
                        <a:spcAft>
                          <a:spcPts val="800"/>
                        </a:spcAft>
                        <a:buNone/>
                      </a:pPr>
                      <a:r>
                        <a:rPr lang="en-US" sz="1050" kern="100" dirty="0">
                          <a:effectLst/>
                        </a:rPr>
                        <a:t>13.30</a:t>
                      </a:r>
                      <a:endParaRPr lang="ko-KR" sz="1000" kern="100" dirty="0">
                        <a:effectLst/>
                      </a:endParaRPr>
                    </a:p>
                    <a:p>
                      <a:pPr algn="just" latinLnBrk="1">
                        <a:lnSpc>
                          <a:spcPct val="150000"/>
                        </a:lnSpc>
                        <a:spcAft>
                          <a:spcPts val="800"/>
                        </a:spcAft>
                        <a:buNone/>
                      </a:pPr>
                      <a:r>
                        <a:rPr lang="en-US" sz="1050" kern="100" dirty="0">
                          <a:effectLst/>
                        </a:rPr>
                        <a:t>13.07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1037535079"/>
                  </a:ext>
                </a:extLst>
              </a:tr>
            </a:tbl>
          </a:graphicData>
        </a:graphic>
      </p:graphicFrame>
      <p:graphicFrame>
        <p:nvGraphicFramePr>
          <p:cNvPr id="6" name="표 5">
            <a:extLst>
              <a:ext uri="{FF2B5EF4-FFF2-40B4-BE49-F238E27FC236}">
                <a16:creationId xmlns:a16="http://schemas.microsoft.com/office/drawing/2014/main" id="{E96D3AB5-D8DE-2BD2-5632-1F982C1E3CA6}"/>
              </a:ext>
            </a:extLst>
          </p:cNvPr>
          <p:cNvGraphicFramePr>
            <a:graphicFrameLocks noGrp="1"/>
          </p:cNvGraphicFramePr>
          <p:nvPr>
            <p:extLst>
              <p:ext uri="{D42A27DB-BD31-4B8C-83A1-F6EECF244321}">
                <p14:modId xmlns:p14="http://schemas.microsoft.com/office/powerpoint/2010/main" val="2771080818"/>
              </p:ext>
            </p:extLst>
          </p:nvPr>
        </p:nvGraphicFramePr>
        <p:xfrm>
          <a:off x="6283927"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1181649004"/>
                    </a:ext>
                  </a:extLst>
                </a:gridCol>
                <a:gridCol w="1378585">
                  <a:extLst>
                    <a:ext uri="{9D8B030D-6E8A-4147-A177-3AD203B41FA5}">
                      <a16:colId xmlns:a16="http://schemas.microsoft.com/office/drawing/2014/main" val="2272174714"/>
                    </a:ext>
                  </a:extLst>
                </a:gridCol>
                <a:gridCol w="1256030">
                  <a:extLst>
                    <a:ext uri="{9D8B030D-6E8A-4147-A177-3AD203B41FA5}">
                      <a16:colId xmlns:a16="http://schemas.microsoft.com/office/drawing/2014/main" val="120501095"/>
                    </a:ext>
                  </a:extLst>
                </a:gridCol>
                <a:gridCol w="1231265">
                  <a:extLst>
                    <a:ext uri="{9D8B030D-6E8A-4147-A177-3AD203B41FA5}">
                      <a16:colId xmlns:a16="http://schemas.microsoft.com/office/drawing/2014/main" val="2433102245"/>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err="1">
                          <a:effectLst/>
                        </a:rPr>
                        <a:t>mIoU</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Mean F1 Score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892687614"/>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Baseline #1</a:t>
                      </a:r>
                      <a:endParaRPr lang="ko-KR" sz="1000" kern="100">
                        <a:effectLst/>
                      </a:endParaRPr>
                    </a:p>
                    <a:p>
                      <a:pPr algn="just" latinLnBrk="1">
                        <a:lnSpc>
                          <a:spcPct val="150000"/>
                        </a:lnSpc>
                        <a:spcAft>
                          <a:spcPts val="800"/>
                        </a:spcAft>
                        <a:buNone/>
                      </a:pPr>
                      <a:r>
                        <a:rPr lang="en-US" sz="1050" kern="100">
                          <a:effectLst/>
                        </a:rPr>
                        <a:t>Baseline #2</a:t>
                      </a:r>
                      <a:endParaRPr lang="ko-KR" sz="1000" kern="100">
                        <a:effectLst/>
                      </a:endParaRPr>
                    </a:p>
                    <a:p>
                      <a:pPr algn="just" latinLnBrk="1">
                        <a:lnSpc>
                          <a:spcPct val="150000"/>
                        </a:lnSpc>
                        <a:spcAft>
                          <a:spcPts val="800"/>
                        </a:spcAft>
                        <a:buNone/>
                      </a:pPr>
                      <a:r>
                        <a:rPr lang="en-US" sz="1050" kern="100">
                          <a:effectLst/>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0.52</a:t>
                      </a:r>
                      <a:endParaRPr lang="ko-KR" sz="1000" kern="100">
                        <a:effectLst/>
                      </a:endParaRPr>
                    </a:p>
                    <a:p>
                      <a:pPr algn="just" latinLnBrk="1">
                        <a:lnSpc>
                          <a:spcPct val="150000"/>
                        </a:lnSpc>
                        <a:spcAft>
                          <a:spcPts val="800"/>
                        </a:spcAft>
                        <a:buNone/>
                      </a:pPr>
                      <a:r>
                        <a:rPr lang="en-US" sz="1050" kern="100">
                          <a:effectLst/>
                        </a:rPr>
                        <a:t>0.37</a:t>
                      </a:r>
                      <a:endParaRPr lang="ko-KR" sz="1000" kern="100">
                        <a:effectLst/>
                      </a:endParaRPr>
                    </a:p>
                    <a:p>
                      <a:pPr algn="just" latinLnBrk="1">
                        <a:lnSpc>
                          <a:spcPct val="150000"/>
                        </a:lnSpc>
                        <a:spcAft>
                          <a:spcPts val="800"/>
                        </a:spcAft>
                        <a:buNone/>
                      </a:pPr>
                      <a:r>
                        <a:rPr lang="en-US" sz="1050" kern="100">
                          <a:effectLst/>
                        </a:rPr>
                        <a:t>0.53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0.64</a:t>
                      </a:r>
                      <a:endParaRPr lang="ko-KR" sz="1000" kern="100">
                        <a:effectLst/>
                      </a:endParaRPr>
                    </a:p>
                    <a:p>
                      <a:pPr algn="just" latinLnBrk="1">
                        <a:lnSpc>
                          <a:spcPct val="150000"/>
                        </a:lnSpc>
                        <a:spcAft>
                          <a:spcPts val="800"/>
                        </a:spcAft>
                        <a:buNone/>
                      </a:pPr>
                      <a:r>
                        <a:rPr lang="en-US" sz="1050" kern="100">
                          <a:effectLst/>
                        </a:rPr>
                        <a:t>0.37</a:t>
                      </a:r>
                      <a:endParaRPr lang="ko-KR" sz="1000" kern="100">
                        <a:effectLst/>
                      </a:endParaRPr>
                    </a:p>
                    <a:p>
                      <a:pPr algn="just" latinLnBrk="1">
                        <a:lnSpc>
                          <a:spcPct val="150000"/>
                        </a:lnSpc>
                        <a:spcAft>
                          <a:spcPts val="800"/>
                        </a:spcAft>
                        <a:buNone/>
                      </a:pPr>
                      <a:r>
                        <a:rPr lang="en-US" sz="1050" kern="100">
                          <a:effectLst/>
                        </a:rPr>
                        <a:t>0.66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1213365448"/>
                  </a:ext>
                </a:extLst>
              </a:tr>
              <a:tr h="446405">
                <a:tc>
                  <a:txBody>
                    <a:bodyPr/>
                    <a:lstStyle/>
                    <a:p>
                      <a:pPr algn="just" latinLnBrk="1">
                        <a:lnSpc>
                          <a:spcPct val="150000"/>
                        </a:lnSpc>
                        <a:spcAft>
                          <a:spcPts val="800"/>
                        </a:spcAft>
                        <a:buNone/>
                      </a:pPr>
                      <a:r>
                        <a:rPr lang="en-US" sz="1050" kern="100">
                          <a:effectLst/>
                        </a:rPr>
                        <a:t>Attention 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0.62</a:t>
                      </a:r>
                      <a:endParaRPr lang="ko-KR" sz="1000" kern="100" dirty="0">
                        <a:effectLst/>
                      </a:endParaRPr>
                    </a:p>
                    <a:p>
                      <a:pPr algn="just" latinLnBrk="1">
                        <a:lnSpc>
                          <a:spcPct val="150000"/>
                        </a:lnSpc>
                        <a:spcAft>
                          <a:spcPts val="800"/>
                        </a:spcAft>
                        <a:buNone/>
                      </a:pPr>
                      <a:r>
                        <a:rPr lang="en-US" sz="1050" kern="100" dirty="0">
                          <a:effectLst/>
                        </a:rPr>
                        <a:t>0.30</a:t>
                      </a:r>
                      <a:endParaRPr lang="ko-KR" sz="1000" kern="100" dirty="0">
                        <a:effectLst/>
                      </a:endParaRPr>
                    </a:p>
                    <a:p>
                      <a:pPr algn="just" latinLnBrk="1">
                        <a:lnSpc>
                          <a:spcPct val="150000"/>
                        </a:lnSpc>
                        <a:spcAft>
                          <a:spcPts val="800"/>
                        </a:spcAft>
                        <a:buNone/>
                      </a:pPr>
                      <a:r>
                        <a:rPr lang="en-US" sz="1050" kern="100" dirty="0">
                          <a:effectLst/>
                        </a:rPr>
                        <a:t>0.51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0.74</a:t>
                      </a:r>
                      <a:endParaRPr lang="ko-KR" sz="1000" kern="100">
                        <a:effectLst/>
                      </a:endParaRPr>
                    </a:p>
                    <a:p>
                      <a:pPr algn="just" latinLnBrk="1">
                        <a:lnSpc>
                          <a:spcPct val="150000"/>
                        </a:lnSpc>
                        <a:spcAft>
                          <a:spcPts val="800"/>
                        </a:spcAft>
                        <a:buNone/>
                      </a:pPr>
                      <a:r>
                        <a:rPr lang="en-US" sz="1050" kern="100">
                          <a:effectLst/>
                        </a:rPr>
                        <a:t>0.38</a:t>
                      </a:r>
                      <a:endParaRPr lang="ko-KR" sz="1000" kern="100">
                        <a:effectLst/>
                      </a:endParaRPr>
                    </a:p>
                    <a:p>
                      <a:pPr algn="just" latinLnBrk="1">
                        <a:lnSpc>
                          <a:spcPct val="150000"/>
                        </a:lnSpc>
                        <a:spcAft>
                          <a:spcPts val="800"/>
                        </a:spcAft>
                        <a:buNone/>
                      </a:pPr>
                      <a:r>
                        <a:rPr lang="en-US" sz="1050" kern="100">
                          <a:effectLst/>
                        </a:rPr>
                        <a:t>0.64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3529683529"/>
                  </a:ext>
                </a:extLst>
              </a:tr>
              <a:tr h="446405">
                <a:tc>
                  <a:txBody>
                    <a:bodyPr/>
                    <a:lstStyle/>
                    <a:p>
                      <a:pPr algn="just" latinLnBrk="1">
                        <a:lnSpc>
                          <a:spcPct val="150000"/>
                        </a:lnSpc>
                        <a:spcAft>
                          <a:spcPts val="800"/>
                        </a:spcAft>
                        <a:buNone/>
                      </a:pPr>
                      <a:r>
                        <a:rPr lang="en-US" sz="1050" kern="100">
                          <a:effectLst/>
                        </a:rPr>
                        <a:t>ResU-net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Baseline #1</a:t>
                      </a:r>
                      <a:endParaRPr lang="ko-KR" sz="1000" kern="100">
                        <a:effectLst/>
                      </a:endParaRPr>
                    </a:p>
                    <a:p>
                      <a:pPr algn="just" latinLnBrk="1">
                        <a:lnSpc>
                          <a:spcPct val="150000"/>
                        </a:lnSpc>
                        <a:spcAft>
                          <a:spcPts val="800"/>
                        </a:spcAft>
                        <a:buNone/>
                      </a:pPr>
                      <a:r>
                        <a:rPr lang="en-US" sz="1050" kern="100">
                          <a:effectLst/>
                        </a:rPr>
                        <a:t>Baseline #2</a:t>
                      </a:r>
                      <a:endParaRPr lang="ko-KR" sz="1000" kern="100">
                        <a:effectLst/>
                      </a:endParaRPr>
                    </a:p>
                    <a:p>
                      <a:pPr algn="just" latinLnBrk="1">
                        <a:lnSpc>
                          <a:spcPct val="150000"/>
                        </a:lnSpc>
                        <a:spcAft>
                          <a:spcPts val="800"/>
                        </a:spcAft>
                        <a:buNone/>
                      </a:pPr>
                      <a:r>
                        <a:rPr lang="en-US" sz="1050" kern="100">
                          <a:effectLst/>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a:effectLst/>
                        </a:rPr>
                        <a:t>0.55</a:t>
                      </a:r>
                      <a:endParaRPr lang="ko-KR" sz="1000" kern="100">
                        <a:effectLst/>
                      </a:endParaRPr>
                    </a:p>
                    <a:p>
                      <a:pPr algn="just" latinLnBrk="1">
                        <a:lnSpc>
                          <a:spcPct val="150000"/>
                        </a:lnSpc>
                        <a:spcAft>
                          <a:spcPts val="800"/>
                        </a:spcAft>
                        <a:buNone/>
                      </a:pPr>
                      <a:r>
                        <a:rPr lang="en-US" sz="1050" kern="100">
                          <a:effectLst/>
                        </a:rPr>
                        <a:t>0.26</a:t>
                      </a:r>
                      <a:endParaRPr lang="ko-KR" sz="1000" kern="100">
                        <a:effectLst/>
                      </a:endParaRPr>
                    </a:p>
                    <a:p>
                      <a:pPr algn="just" latinLnBrk="1">
                        <a:lnSpc>
                          <a:spcPct val="150000"/>
                        </a:lnSpc>
                        <a:spcAft>
                          <a:spcPts val="800"/>
                        </a:spcAft>
                        <a:buNone/>
                      </a:pPr>
                      <a:r>
                        <a:rPr lang="en-US" sz="1050" kern="100">
                          <a:effectLst/>
                        </a:rPr>
                        <a:t>0.61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tc>
                  <a:txBody>
                    <a:bodyPr/>
                    <a:lstStyle/>
                    <a:p>
                      <a:pPr algn="just" latinLnBrk="1">
                        <a:lnSpc>
                          <a:spcPct val="150000"/>
                        </a:lnSpc>
                        <a:spcAft>
                          <a:spcPts val="800"/>
                        </a:spcAft>
                        <a:buNone/>
                      </a:pPr>
                      <a:r>
                        <a:rPr lang="en-US" sz="1050" kern="100" dirty="0">
                          <a:effectLst/>
                        </a:rPr>
                        <a:t>0.68</a:t>
                      </a:r>
                      <a:endParaRPr lang="ko-KR" sz="1000" kern="100" dirty="0">
                        <a:effectLst/>
                      </a:endParaRPr>
                    </a:p>
                    <a:p>
                      <a:pPr algn="just" latinLnBrk="1">
                        <a:lnSpc>
                          <a:spcPct val="150000"/>
                        </a:lnSpc>
                        <a:spcAft>
                          <a:spcPts val="800"/>
                        </a:spcAft>
                        <a:buNone/>
                      </a:pPr>
                      <a:r>
                        <a:rPr lang="en-US" sz="1050" kern="100" dirty="0">
                          <a:effectLst/>
                        </a:rPr>
                        <a:t>0.31</a:t>
                      </a:r>
                      <a:endParaRPr lang="ko-KR" sz="1000" kern="100" dirty="0">
                        <a:effectLst/>
                      </a:endParaRPr>
                    </a:p>
                    <a:p>
                      <a:pPr algn="just" latinLnBrk="1">
                        <a:lnSpc>
                          <a:spcPct val="150000"/>
                        </a:lnSpc>
                        <a:spcAft>
                          <a:spcPts val="800"/>
                        </a:spcAft>
                        <a:buNone/>
                      </a:pPr>
                      <a:r>
                        <a:rPr lang="en-US" sz="1050" kern="100" dirty="0">
                          <a:effectLst/>
                        </a:rPr>
                        <a:t>0.74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bg1"/>
                    </a:solidFill>
                  </a:tcPr>
                </a:tc>
                <a:extLst>
                  <a:ext uri="{0D108BD9-81ED-4DB2-BD59-A6C34878D82A}">
                    <a16:rowId xmlns:a16="http://schemas.microsoft.com/office/drawing/2014/main" val="4127563354"/>
                  </a:ext>
                </a:extLst>
              </a:tr>
            </a:tbl>
          </a:graphicData>
        </a:graphic>
      </p:graphicFrame>
    </p:spTree>
    <p:extLst>
      <p:ext uri="{BB962C8B-B14F-4D97-AF65-F5344CB8AC3E}">
        <p14:creationId xmlns:p14="http://schemas.microsoft.com/office/powerpoint/2010/main" val="221561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CEA0-14C7-8532-856E-25D467229F4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26DAB53-7C5A-B35B-C24B-53097E38EAC3}"/>
              </a:ext>
            </a:extLst>
          </p:cNvPr>
          <p:cNvSpPr>
            <a:spLocks noGrp="1"/>
          </p:cNvSpPr>
          <p:nvPr>
            <p:ph type="sldNum" sz="quarter" idx="12"/>
          </p:nvPr>
        </p:nvSpPr>
        <p:spPr/>
        <p:txBody>
          <a:bodyPr/>
          <a:lstStyle/>
          <a:p>
            <a:fld id="{AE31E8F2-D7DA-47AE-9DAA-01B65DE22032}" type="slidenum">
              <a:rPr lang="ko-KR" altLang="en-US" smtClean="0"/>
              <a:t>11</a:t>
            </a:fld>
            <a:endParaRPr lang="ko-KR" altLang="en-US"/>
          </a:p>
        </p:txBody>
      </p:sp>
      <p:sp>
        <p:nvSpPr>
          <p:cNvPr id="69" name="제목 5">
            <a:extLst>
              <a:ext uri="{FF2B5EF4-FFF2-40B4-BE49-F238E27FC236}">
                <a16:creationId xmlns:a16="http://schemas.microsoft.com/office/drawing/2014/main" id="{C0AACDB2-5A84-7640-1E84-51900167ABF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pSp>
        <p:nvGrpSpPr>
          <p:cNvPr id="2" name="그룹 1">
            <a:extLst>
              <a:ext uri="{FF2B5EF4-FFF2-40B4-BE49-F238E27FC236}">
                <a16:creationId xmlns:a16="http://schemas.microsoft.com/office/drawing/2014/main" id="{29527862-210F-B797-184F-0F6178E26685}"/>
              </a:ext>
            </a:extLst>
          </p:cNvPr>
          <p:cNvGrpSpPr/>
          <p:nvPr/>
        </p:nvGrpSpPr>
        <p:grpSpPr>
          <a:xfrm>
            <a:off x="1536700" y="2547504"/>
            <a:ext cx="8738274" cy="2584374"/>
            <a:chOff x="0" y="0"/>
            <a:chExt cx="8818735" cy="2163461"/>
          </a:xfrm>
        </p:grpSpPr>
        <p:grpSp>
          <p:nvGrpSpPr>
            <p:cNvPr id="5" name="그룹 4">
              <a:extLst>
                <a:ext uri="{FF2B5EF4-FFF2-40B4-BE49-F238E27FC236}">
                  <a16:creationId xmlns:a16="http://schemas.microsoft.com/office/drawing/2014/main" id="{FE157661-538F-44A1-7B04-49152AE9928C}"/>
                </a:ext>
              </a:extLst>
            </p:cNvPr>
            <p:cNvGrpSpPr/>
            <p:nvPr/>
          </p:nvGrpSpPr>
          <p:grpSpPr>
            <a:xfrm>
              <a:off x="0" y="0"/>
              <a:ext cx="8818735" cy="2163461"/>
              <a:chOff x="0" y="0"/>
              <a:chExt cx="12288664" cy="3358642"/>
            </a:xfrm>
          </p:grpSpPr>
          <p:pic>
            <p:nvPicPr>
              <p:cNvPr id="10" name="그림 9" descr="스크린샷, 사각형, 디자인이(가) 표시된 사진&#10;&#10;자동 생성된 설명">
                <a:extLst>
                  <a:ext uri="{FF2B5EF4-FFF2-40B4-BE49-F238E27FC236}">
                    <a16:creationId xmlns:a16="http://schemas.microsoft.com/office/drawing/2014/main" id="{8C3E8393-E374-D202-36F6-57D429263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800" y="0"/>
                <a:ext cx="2463800" cy="2463800"/>
              </a:xfrm>
              <a:prstGeom prst="rect">
                <a:avLst/>
              </a:prstGeom>
            </p:spPr>
          </p:pic>
          <p:pic>
            <p:nvPicPr>
              <p:cNvPr id="11" name="그림 10" descr="스크린샷, 회로이(가) 표시된 사진&#10;&#10;자동 생성된 설명">
                <a:extLst>
                  <a:ext uri="{FF2B5EF4-FFF2-40B4-BE49-F238E27FC236}">
                    <a16:creationId xmlns:a16="http://schemas.microsoft.com/office/drawing/2014/main" id="{C285F7C1-D719-FA19-8CA5-C71AF1BD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463800" cy="2463800"/>
              </a:xfrm>
              <a:prstGeom prst="rect">
                <a:avLst/>
              </a:prstGeom>
            </p:spPr>
          </p:pic>
          <p:pic>
            <p:nvPicPr>
              <p:cNvPr id="12" name="그림 11" descr="스크린샷, 다채로움이(가) 표시된 사진&#10;&#10;자동 생성된 설명">
                <a:extLst>
                  <a:ext uri="{FF2B5EF4-FFF2-40B4-BE49-F238E27FC236}">
                    <a16:creationId xmlns:a16="http://schemas.microsoft.com/office/drawing/2014/main" id="{82224186-7280-D333-CD90-3F2AAA8CA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600" y="0"/>
                <a:ext cx="2463800" cy="2463800"/>
              </a:xfrm>
              <a:prstGeom prst="rect">
                <a:avLst/>
              </a:prstGeom>
            </p:spPr>
          </p:pic>
          <p:pic>
            <p:nvPicPr>
              <p:cNvPr id="13" name="그림 12" descr="스크린샷, 다채로움이(가) 표시된 사진&#10;&#10;자동 생성된 설명">
                <a:extLst>
                  <a:ext uri="{FF2B5EF4-FFF2-40B4-BE49-F238E27FC236}">
                    <a16:creationId xmlns:a16="http://schemas.microsoft.com/office/drawing/2014/main" id="{D95A03B3-7874-029D-AB5D-DB75FC717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4864" y="1724"/>
                <a:ext cx="2463800" cy="2463801"/>
              </a:xfrm>
              <a:prstGeom prst="rect">
                <a:avLst/>
              </a:prstGeom>
            </p:spPr>
          </p:pic>
          <p:pic>
            <p:nvPicPr>
              <p:cNvPr id="14" name="그림 13" descr="스크린샷, 시계이(가) 표시된 사진&#10;&#10;자동 생성된 설명">
                <a:extLst>
                  <a:ext uri="{FF2B5EF4-FFF2-40B4-BE49-F238E27FC236}">
                    <a16:creationId xmlns:a16="http://schemas.microsoft.com/office/drawing/2014/main" id="{C2152DD8-5877-2934-277A-25F1439BE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8744" y="1724"/>
                <a:ext cx="2463800" cy="2463801"/>
              </a:xfrm>
              <a:prstGeom prst="rect">
                <a:avLst/>
              </a:prstGeom>
            </p:spPr>
          </p:pic>
          <p:sp>
            <p:nvSpPr>
              <p:cNvPr id="15" name="TextBox 63">
                <a:extLst>
                  <a:ext uri="{FF2B5EF4-FFF2-40B4-BE49-F238E27FC236}">
                    <a16:creationId xmlns:a16="http://schemas.microsoft.com/office/drawing/2014/main" id="{1D7C1121-C3D1-C362-56B0-F8DEB9809753}"/>
                  </a:ext>
                </a:extLst>
              </p:cNvPr>
              <p:cNvSpPr txBox="1"/>
              <p:nvPr/>
            </p:nvSpPr>
            <p:spPr>
              <a:xfrm>
                <a:off x="95283" y="2463163"/>
                <a:ext cx="2342212"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Original Image</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6" name="TextBox 64">
                <a:extLst>
                  <a:ext uri="{FF2B5EF4-FFF2-40B4-BE49-F238E27FC236}">
                    <a16:creationId xmlns:a16="http://schemas.microsoft.com/office/drawing/2014/main" id="{D6D00172-BC64-6D06-0665-0EC03FB4FEAE}"/>
                  </a:ext>
                </a:extLst>
              </p:cNvPr>
              <p:cNvSpPr txBox="1"/>
              <p:nvPr/>
            </p:nvSpPr>
            <p:spPr>
              <a:xfrm>
                <a:off x="2311495" y="2463331"/>
                <a:ext cx="2881973"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Ground Truth Mask</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7" name="TextBox 65">
                <a:extLst>
                  <a:ext uri="{FF2B5EF4-FFF2-40B4-BE49-F238E27FC236}">
                    <a16:creationId xmlns:a16="http://schemas.microsoft.com/office/drawing/2014/main" id="{AC58AA7D-8990-B8A1-11CD-420B29234A0A}"/>
                  </a:ext>
                </a:extLst>
              </p:cNvPr>
              <p:cNvSpPr txBox="1"/>
              <p:nvPr/>
            </p:nvSpPr>
            <p:spPr>
              <a:xfrm>
                <a:off x="5369809" y="2470437"/>
                <a:ext cx="1790947"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8" name="TextBox 1069">
              <a:extLst>
                <a:ext uri="{FF2B5EF4-FFF2-40B4-BE49-F238E27FC236}">
                  <a16:creationId xmlns:a16="http://schemas.microsoft.com/office/drawing/2014/main" id="{4CC5D8E0-9CC9-5AAD-95BD-81E0208FC020}"/>
                </a:ext>
              </a:extLst>
            </p:cNvPr>
            <p:cNvSpPr txBox="1"/>
            <p:nvPr/>
          </p:nvSpPr>
          <p:spPr>
            <a:xfrm>
              <a:off x="5636224"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 name="TextBox 1070">
              <a:extLst>
                <a:ext uri="{FF2B5EF4-FFF2-40B4-BE49-F238E27FC236}">
                  <a16:creationId xmlns:a16="http://schemas.microsoft.com/office/drawing/2014/main" id="{A8477966-B951-6835-E932-B4D5E5312581}"/>
                </a:ext>
              </a:extLst>
            </p:cNvPr>
            <p:cNvSpPr txBox="1"/>
            <p:nvPr/>
          </p:nvSpPr>
          <p:spPr>
            <a:xfrm>
              <a:off x="7291509"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19" name="TextBox 18">
            <a:extLst>
              <a:ext uri="{FF2B5EF4-FFF2-40B4-BE49-F238E27FC236}">
                <a16:creationId xmlns:a16="http://schemas.microsoft.com/office/drawing/2014/main" id="{80D6A9C4-75B6-B23F-672E-DD2E833B4E59}"/>
              </a:ext>
            </a:extLst>
          </p:cNvPr>
          <p:cNvSpPr txBox="1"/>
          <p:nvPr/>
        </p:nvSpPr>
        <p:spPr>
          <a:xfrm>
            <a:off x="3100111" y="4762546"/>
            <a:ext cx="6100010" cy="369332"/>
          </a:xfrm>
          <a:prstGeom prst="rect">
            <a:avLst/>
          </a:prstGeom>
          <a:noFill/>
        </p:spPr>
        <p:txBody>
          <a:bodyPr wrap="square">
            <a:spAutoFit/>
          </a:bodyPr>
          <a:lstStyle/>
          <a:p>
            <a:r>
              <a:rPr lang="en-US" altLang="ko-KR" sz="1800" b="1" dirty="0">
                <a:effectLst/>
                <a:latin typeface="Times New Roman" panose="02020603050405020304" pitchFamily="18" charset="0"/>
                <a:ea typeface="맑은 고딕" panose="020B0503020000020004" pitchFamily="50" charset="-127"/>
              </a:rPr>
              <a:t>&lt; Visualized Segmentation Result(Attention U-Net) &gt;</a:t>
            </a:r>
            <a:endParaRPr lang="ko-KR" altLang="en-US" dirty="0"/>
          </a:p>
        </p:txBody>
      </p:sp>
    </p:spTree>
    <p:extLst>
      <p:ext uri="{BB962C8B-B14F-4D97-AF65-F5344CB8AC3E}">
        <p14:creationId xmlns:p14="http://schemas.microsoft.com/office/powerpoint/2010/main" val="97812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D360-F1AA-F1AB-A306-4293D49462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2E5264-7AED-77F0-A58E-74E3276FA1A4}"/>
              </a:ext>
            </a:extLst>
          </p:cNvPr>
          <p:cNvSpPr>
            <a:spLocks noGrp="1"/>
          </p:cNvSpPr>
          <p:nvPr>
            <p:ph type="sldNum" sz="quarter" idx="12"/>
          </p:nvPr>
        </p:nvSpPr>
        <p:spPr/>
        <p:txBody>
          <a:bodyPr/>
          <a:lstStyle/>
          <a:p>
            <a:fld id="{AE31E8F2-D7DA-47AE-9DAA-01B65DE22032}" type="slidenum">
              <a:rPr lang="ko-KR" altLang="en-US" smtClean="0"/>
              <a:t>12</a:t>
            </a:fld>
            <a:endParaRPr lang="ko-KR" altLang="en-US"/>
          </a:p>
        </p:txBody>
      </p:sp>
      <p:sp>
        <p:nvSpPr>
          <p:cNvPr id="69" name="제목 5">
            <a:extLst>
              <a:ext uri="{FF2B5EF4-FFF2-40B4-BE49-F238E27FC236}">
                <a16:creationId xmlns:a16="http://schemas.microsoft.com/office/drawing/2014/main" id="{2B64DFDA-F82F-9128-1311-0830DDE52BAF}"/>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5971DA26-C3E8-D48A-5E92-74E31D2DF915}"/>
              </a:ext>
            </a:extLst>
          </p:cNvPr>
          <p:cNvSpPr txBox="1"/>
          <p:nvPr/>
        </p:nvSpPr>
        <p:spPr>
          <a:xfrm>
            <a:off x="2521527" y="1954846"/>
            <a:ext cx="6096000" cy="2948308"/>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U-Net.</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SCRB trims </a:t>
            </a: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 10 %</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of the GFLOPs relative to the 214-band baseline (353.8 vs 392.1 G) while even shaving a small number of weights (31.07 M vs 31.16 M).</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Attention U-Net.</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A similar reduction (</a:t>
            </a: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8 %</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is observed (428.6 vs 466.7 G) with a negligible 0.3 % parameter drop.</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sz="1800" b="1" dirty="0" err="1">
                <a:effectLst/>
                <a:latin typeface="Times New Roman" panose="02020603050405020304" pitchFamily="18" charset="0"/>
                <a:ea typeface="굴림" panose="020B0600000101010101" pitchFamily="50" charset="-127"/>
                <a:cs typeface="Times New Roman" panose="02020603050405020304" pitchFamily="18" charset="0"/>
              </a:rPr>
              <a:t>ResU</a:t>
            </a: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-Net.</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The absolute saving is largest: </a:t>
            </a:r>
            <a:r>
              <a:rPr lang="en-US" altLang="ko-KR" sz="1800" b="1" dirty="0">
                <a:effectLst/>
                <a:latin typeface="Times New Roman" panose="02020603050405020304" pitchFamily="18" charset="0"/>
                <a:ea typeface="굴림" panose="020B0600000101010101" pitchFamily="50" charset="-127"/>
                <a:cs typeface="Times New Roman" panose="02020603050405020304" pitchFamily="18" charset="0"/>
              </a:rPr>
              <a:t>88 GFLOPs (−14 %)</a:t>
            </a:r>
            <a:r>
              <a:rPr lang="en-US" altLang="ko-KR" sz="1800" dirty="0">
                <a:effectLst/>
                <a:latin typeface="Times New Roman" panose="02020603050405020304" pitchFamily="18" charset="0"/>
                <a:ea typeface="굴림" panose="020B0600000101010101" pitchFamily="50" charset="-127"/>
                <a:cs typeface="Times New Roman" panose="02020603050405020304" pitchFamily="18" charset="0"/>
              </a:rPr>
              <a:t> compared with Baseline #1.</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6CF42906-0F3E-2453-11EE-034E46C20685}"/>
              </a:ext>
            </a:extLst>
          </p:cNvPr>
          <p:cNvSpPr txBox="1"/>
          <p:nvPr/>
        </p:nvSpPr>
        <p:spPr>
          <a:xfrm>
            <a:off x="1117600" y="1317611"/>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Computational efficiency</a:t>
            </a:r>
            <a:endParaRPr lang="ko-KR" altLang="en-US" dirty="0"/>
          </a:p>
        </p:txBody>
      </p:sp>
    </p:spTree>
    <p:extLst>
      <p:ext uri="{BB962C8B-B14F-4D97-AF65-F5344CB8AC3E}">
        <p14:creationId xmlns:p14="http://schemas.microsoft.com/office/powerpoint/2010/main" val="353631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08684-7D4E-849C-4C5E-D0C8243FCAE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1800E5C-9222-08AF-6D56-29CB70F01CBB}"/>
              </a:ext>
            </a:extLst>
          </p:cNvPr>
          <p:cNvSpPr>
            <a:spLocks noGrp="1"/>
          </p:cNvSpPr>
          <p:nvPr>
            <p:ph type="sldNum" sz="quarter" idx="12"/>
          </p:nvPr>
        </p:nvSpPr>
        <p:spPr/>
        <p:txBody>
          <a:bodyPr/>
          <a:lstStyle/>
          <a:p>
            <a:fld id="{AE31E8F2-D7DA-47AE-9DAA-01B65DE22032}" type="slidenum">
              <a:rPr lang="ko-KR" altLang="en-US" smtClean="0"/>
              <a:t>13</a:t>
            </a:fld>
            <a:endParaRPr lang="ko-KR" altLang="en-US"/>
          </a:p>
        </p:txBody>
      </p:sp>
      <p:sp>
        <p:nvSpPr>
          <p:cNvPr id="69" name="제목 5">
            <a:extLst>
              <a:ext uri="{FF2B5EF4-FFF2-40B4-BE49-F238E27FC236}">
                <a16:creationId xmlns:a16="http://schemas.microsoft.com/office/drawing/2014/main" id="{D3F530B6-0C92-DA9A-C90D-818A788E9563}"/>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919B5A8D-D497-B04C-9ECD-D94C2385EF19}"/>
              </a:ext>
            </a:extLst>
          </p:cNvPr>
          <p:cNvSpPr txBox="1"/>
          <p:nvPr/>
        </p:nvSpPr>
        <p:spPr>
          <a:xfrm>
            <a:off x="1467754" y="1954846"/>
            <a:ext cx="9256492" cy="2956387"/>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t>U-Net.</a:t>
            </a:r>
            <a:r>
              <a:rPr lang="en-US" altLang="ko-KR" dirty="0"/>
              <a:t> Mean </a:t>
            </a:r>
            <a:r>
              <a:rPr lang="en-US" altLang="ko-KR" dirty="0" err="1"/>
              <a:t>IoU</a:t>
            </a:r>
            <a:r>
              <a:rPr lang="en-US" altLang="ko-KR" dirty="0"/>
              <a:t> and F1 climb from 0.37 → </a:t>
            </a:r>
            <a:r>
              <a:rPr lang="en-US" altLang="ko-KR" b="1" dirty="0"/>
              <a:t>0.53</a:t>
            </a:r>
            <a:r>
              <a:rPr lang="en-US" altLang="ko-KR" dirty="0"/>
              <a:t> and 0.37 → </a:t>
            </a:r>
            <a:r>
              <a:rPr lang="en-US" altLang="ko-KR" b="1" dirty="0"/>
              <a:t>0.66</a:t>
            </a:r>
            <a:r>
              <a:rPr lang="en-US" altLang="ko-KR" dirty="0"/>
              <a:t>, respectively, eclipsing the original full-band scores (0.52/0.64)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t>ResU</a:t>
            </a:r>
            <a:r>
              <a:rPr lang="en-US" altLang="ko-KR" b="1" dirty="0"/>
              <a:t>-Net.</a:t>
            </a:r>
            <a:r>
              <a:rPr lang="en-US" altLang="ko-KR" dirty="0"/>
              <a:t> SCRB delivers the strongest gain: </a:t>
            </a:r>
            <a:r>
              <a:rPr lang="en-US" altLang="ko-KR" b="1" dirty="0"/>
              <a:t>+0.06 </a:t>
            </a:r>
            <a:r>
              <a:rPr lang="en-US" altLang="ko-KR" b="1" dirty="0" err="1"/>
              <a:t>mIoU</a:t>
            </a:r>
            <a:r>
              <a:rPr lang="en-US" altLang="ko-KR" dirty="0"/>
              <a:t> and </a:t>
            </a:r>
            <a:r>
              <a:rPr lang="en-US" altLang="ko-KR" b="1" dirty="0"/>
              <a:t>+0.06 F1</a:t>
            </a:r>
            <a:r>
              <a:rPr lang="en-US" altLang="ko-KR" dirty="0"/>
              <a:t> over Baseline #1, turning the residual backbone into the new top performer (0.61 / 0.74).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t>Attention U-Net.</a:t>
            </a:r>
            <a:r>
              <a:rPr lang="en-US" altLang="ko-KR" dirty="0"/>
              <a:t> Accuracy drops relative to its 214-band counterpart (−0.11 </a:t>
            </a:r>
            <a:r>
              <a:rPr lang="en-US" altLang="ko-KR" dirty="0" err="1"/>
              <a:t>mIoU</a:t>
            </a:r>
            <a:r>
              <a:rPr lang="en-US" altLang="ko-KR" dirty="0"/>
              <a:t>, −0.10 F1) yet still almost </a:t>
            </a:r>
            <a:r>
              <a:rPr lang="en-US" altLang="ko-KR" b="1" dirty="0"/>
              <a:t>doubles</a:t>
            </a:r>
            <a:r>
              <a:rPr lang="en-US" altLang="ko-KR" dirty="0"/>
              <a:t> PCA-3 performance, indicating that attention gates alone cannot compensate for spectra removed by linear PCA but work synergistically with SCRB.</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7E89C67E-57B8-4D02-ECD7-B39ECDC1910C}"/>
              </a:ext>
            </a:extLst>
          </p:cNvPr>
          <p:cNvSpPr txBox="1"/>
          <p:nvPr/>
        </p:nvSpPr>
        <p:spPr>
          <a:xfrm>
            <a:off x="1117600" y="1317611"/>
            <a:ext cx="6096000" cy="369332"/>
          </a:xfrm>
          <a:prstGeom prst="rect">
            <a:avLst/>
          </a:prstGeom>
          <a:noFill/>
        </p:spPr>
        <p:txBody>
          <a:bodyPr wrap="square">
            <a:spAutoFit/>
          </a:bodyPr>
          <a:lstStyle/>
          <a:p>
            <a:r>
              <a:rPr lang="en-US" altLang="ko-KR" b="1" dirty="0"/>
              <a:t>Segmentation accuracy</a:t>
            </a:r>
            <a:endParaRPr lang="ko-KR" altLang="en-US" dirty="0"/>
          </a:p>
        </p:txBody>
      </p:sp>
    </p:spTree>
    <p:extLst>
      <p:ext uri="{BB962C8B-B14F-4D97-AF65-F5344CB8AC3E}">
        <p14:creationId xmlns:p14="http://schemas.microsoft.com/office/powerpoint/2010/main" val="60531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8357-9B84-EC36-B72D-8D47F6BA79F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2A7499B-196B-279D-76D8-AD9856FA5599}"/>
              </a:ext>
            </a:extLst>
          </p:cNvPr>
          <p:cNvSpPr>
            <a:spLocks noGrp="1"/>
          </p:cNvSpPr>
          <p:nvPr>
            <p:ph type="sldNum" sz="quarter" idx="12"/>
          </p:nvPr>
        </p:nvSpPr>
        <p:spPr/>
        <p:txBody>
          <a:bodyPr/>
          <a:lstStyle/>
          <a:p>
            <a:fld id="{AE31E8F2-D7DA-47AE-9DAA-01B65DE22032}" type="slidenum">
              <a:rPr lang="ko-KR" altLang="en-US" smtClean="0"/>
              <a:t>14</a:t>
            </a:fld>
            <a:endParaRPr lang="ko-KR" altLang="en-US"/>
          </a:p>
        </p:txBody>
      </p:sp>
      <p:sp>
        <p:nvSpPr>
          <p:cNvPr id="69" name="제목 5">
            <a:extLst>
              <a:ext uri="{FF2B5EF4-FFF2-40B4-BE49-F238E27FC236}">
                <a16:creationId xmlns:a16="http://schemas.microsoft.com/office/drawing/2014/main" id="{36B74B64-AB34-ADDB-0D71-DF3540BBFC5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21" name="TextBox 20">
            <a:extLst>
              <a:ext uri="{FF2B5EF4-FFF2-40B4-BE49-F238E27FC236}">
                <a16:creationId xmlns:a16="http://schemas.microsoft.com/office/drawing/2014/main" id="{EB9B1C19-70EC-B349-2424-660BCAB6E156}"/>
              </a:ext>
            </a:extLst>
          </p:cNvPr>
          <p:cNvSpPr txBox="1"/>
          <p:nvPr/>
        </p:nvSpPr>
        <p:spPr>
          <a:xfrm>
            <a:off x="1117600" y="1283188"/>
            <a:ext cx="6096000" cy="369332"/>
          </a:xfrm>
          <a:prstGeom prst="rect">
            <a:avLst/>
          </a:prstGeom>
          <a:noFill/>
        </p:spPr>
        <p:txBody>
          <a:bodyPr wrap="square">
            <a:spAutoFit/>
          </a:bodyPr>
          <a:lstStyle/>
          <a:p>
            <a:r>
              <a:rPr lang="en-US" altLang="ko-KR" b="1" dirty="0">
                <a:latin typeface="Times New Roman" panose="02020603050405020304" pitchFamily="18" charset="0"/>
                <a:cs typeface="Times New Roman" panose="02020603050405020304" pitchFamily="18" charset="0"/>
              </a:rPr>
              <a:t>Backbone-specific observations</a:t>
            </a:r>
            <a:endParaRPr lang="ko-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973ABD-D146-9724-88DF-28A04274E92E}"/>
              </a:ext>
            </a:extLst>
          </p:cNvPr>
          <p:cNvSpPr txBox="1"/>
          <p:nvPr/>
        </p:nvSpPr>
        <p:spPr>
          <a:xfrm>
            <a:off x="1117600" y="3149031"/>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Times New Roman" panose="02020603050405020304" pitchFamily="18" charset="0"/>
              </a:rPr>
              <a:t>Limitations and future work</a:t>
            </a:r>
            <a:endParaRPr lang="ko-KR"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776411-898C-40A6-587F-7A45456E1A61}"/>
              </a:ext>
            </a:extLst>
          </p:cNvPr>
          <p:cNvSpPr txBox="1"/>
          <p:nvPr/>
        </p:nvSpPr>
        <p:spPr>
          <a:xfrm>
            <a:off x="1531961" y="1846777"/>
            <a:ext cx="6861411" cy="92333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50" charset="-127"/>
                <a:cs typeface="Times New Roman" panose="02020603050405020304" pitchFamily="18" charset="0"/>
              </a:rPr>
              <a:t>1. Residual connections benefit most from SCRB</a:t>
            </a:r>
          </a:p>
          <a:p>
            <a:r>
              <a:rPr lang="en-US" altLang="ko-KR" dirty="0">
                <a:latin typeface="Times New Roman" panose="02020603050405020304" pitchFamily="18" charset="0"/>
                <a:cs typeface="Times New Roman" panose="02020603050405020304" pitchFamily="18" charset="0"/>
              </a:rPr>
              <a:t>2. Attention gating adds value only when spectral cues remain intact. </a:t>
            </a:r>
          </a:p>
          <a:p>
            <a:r>
              <a:rPr lang="en-US" altLang="ko-KR" dirty="0">
                <a:latin typeface="Times New Roman" panose="02020603050405020304" pitchFamily="18" charset="0"/>
                <a:cs typeface="Times New Roman" panose="02020603050405020304" pitchFamily="18" charset="0"/>
              </a:rPr>
              <a:t>3. Parameter counts are stable</a:t>
            </a:r>
            <a:endParaRPr lang="ko-KR"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DAC749B-CD6A-E75A-F573-D5E602ADD73C}"/>
              </a:ext>
            </a:extLst>
          </p:cNvPr>
          <p:cNvSpPr txBox="1"/>
          <p:nvPr/>
        </p:nvSpPr>
        <p:spPr>
          <a:xfrm>
            <a:off x="1531961" y="3897286"/>
            <a:ext cx="6093724" cy="646331"/>
          </a:xfrm>
          <a:prstGeom prst="rect">
            <a:avLst/>
          </a:prstGeom>
          <a:noFill/>
        </p:spPr>
        <p:txBody>
          <a:bodyPr wrap="square">
            <a:spAutoFit/>
          </a:bodyPr>
          <a:lstStyle/>
          <a:p>
            <a:pPr marL="342900" indent="-342900">
              <a:buAutoNum type="arabicPeriod"/>
            </a:pPr>
            <a:r>
              <a:rPr lang="en-US" altLang="ko-KR" sz="1800" dirty="0">
                <a:effectLst/>
                <a:latin typeface="Times New Roman" panose="02020603050405020304" pitchFamily="18" charset="0"/>
                <a:ea typeface="맑은 고딕" panose="020B0503020000020004" pitchFamily="50" charset="-127"/>
                <a:cs typeface="Times New Roman" panose="02020603050405020304" pitchFamily="18" charset="0"/>
              </a:rPr>
              <a:t>IC class still lags</a:t>
            </a:r>
          </a:p>
          <a:p>
            <a:pPr marL="342900" indent="-342900">
              <a:buAutoNum type="arabicPeriod"/>
            </a:pPr>
            <a:r>
              <a:rPr lang="en-US" altLang="ko-KR" dirty="0">
                <a:latin typeface="Times New Roman" panose="02020603050405020304" pitchFamily="18" charset="0"/>
                <a:ea typeface="맑은 고딕" panose="020B0503020000020004" pitchFamily="50" charset="-127"/>
                <a:cs typeface="Times New Roman" panose="02020603050405020304" pitchFamily="18" charset="0"/>
              </a:rPr>
              <a:t>Dataset Scale</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83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A9A8-E04C-6ACD-9050-4FB2F92E06D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4CEB33D-934B-AE6E-0582-221EB4D9505F}"/>
              </a:ext>
            </a:extLst>
          </p:cNvPr>
          <p:cNvSpPr>
            <a:spLocks noGrp="1"/>
          </p:cNvSpPr>
          <p:nvPr>
            <p:ph type="sldNum" sz="quarter" idx="12"/>
          </p:nvPr>
        </p:nvSpPr>
        <p:spPr/>
        <p:txBody>
          <a:bodyPr/>
          <a:lstStyle/>
          <a:p>
            <a:fld id="{AE31E8F2-D7DA-47AE-9DAA-01B65DE22032}" type="slidenum">
              <a:rPr lang="ko-KR" altLang="en-US" smtClean="0"/>
              <a:t>15</a:t>
            </a:fld>
            <a:endParaRPr lang="ko-KR" altLang="en-US"/>
          </a:p>
        </p:txBody>
      </p:sp>
      <p:sp>
        <p:nvSpPr>
          <p:cNvPr id="69" name="제목 5">
            <a:extLst>
              <a:ext uri="{FF2B5EF4-FFF2-40B4-BE49-F238E27FC236}">
                <a16:creationId xmlns:a16="http://schemas.microsoft.com/office/drawing/2014/main" id="{51D7E01D-17D3-FDD3-63ED-F54AED98FFA5}"/>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5</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Conclusion</a:t>
            </a:r>
          </a:p>
        </p:txBody>
      </p:sp>
      <p:sp>
        <p:nvSpPr>
          <p:cNvPr id="5" name="TextBox 4">
            <a:extLst>
              <a:ext uri="{FF2B5EF4-FFF2-40B4-BE49-F238E27FC236}">
                <a16:creationId xmlns:a16="http://schemas.microsoft.com/office/drawing/2014/main" id="{8B6C7AA3-DCBD-E6AE-D14F-B27EE279B99A}"/>
              </a:ext>
            </a:extLst>
          </p:cNvPr>
          <p:cNvSpPr txBox="1"/>
          <p:nvPr/>
        </p:nvSpPr>
        <p:spPr>
          <a:xfrm>
            <a:off x="1644276" y="2508876"/>
            <a:ext cx="7714673" cy="920124"/>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dirty="0">
                <a:latin typeface="Times New Roman" panose="02020603050405020304" pitchFamily="18" charset="0"/>
                <a:ea typeface="굴림" panose="020B0600000101010101" pitchFamily="50" charset="-127"/>
                <a:cs typeface="굴림" panose="020B0600000101010101" pitchFamily="50" charset="-127"/>
              </a:rPr>
              <a:t>C</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ut floating-point operations by </a:t>
            </a:r>
            <a:r>
              <a:rPr lang="en-US" altLang="ko-KR" sz="1800" b="1" dirty="0">
                <a:effectLst/>
                <a:latin typeface="Times New Roman" panose="02020603050405020304" pitchFamily="18" charset="0"/>
                <a:ea typeface="굴림" panose="020B0600000101010101" pitchFamily="50" charset="-127"/>
                <a:cs typeface="굴림" panose="020B0600000101010101" pitchFamily="50" charset="-127"/>
              </a:rPr>
              <a:t>8–14 %</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 relative to the 214-band models, </a:t>
            </a:r>
          </a:p>
          <a:p>
            <a:pPr marL="342900" indent="-342900" algn="just">
              <a:lnSpc>
                <a:spcPct val="150000"/>
              </a:lnSpc>
              <a:buSzPts val="1000"/>
              <a:buFont typeface="Symbol" panose="05050102010706020507" pitchFamily="18" charset="2"/>
              <a:buChar char=""/>
              <a:tabLst>
                <a:tab pos="457200" algn="l"/>
              </a:tabLst>
            </a:pPr>
            <a:r>
              <a:rPr lang="en-US" altLang="ko-KR" sz="2000" dirty="0">
                <a:latin typeface="Times New Roman" panose="02020603050405020304" pitchFamily="18" charset="0"/>
              </a:rPr>
              <a:t>Doubled mean </a:t>
            </a:r>
            <a:r>
              <a:rPr lang="en-US" altLang="ko-KR" sz="2000" dirty="0" err="1">
                <a:latin typeface="Times New Roman" panose="02020603050405020304" pitchFamily="18" charset="0"/>
              </a:rPr>
              <a:t>IoU</a:t>
            </a:r>
            <a:r>
              <a:rPr lang="en-US" altLang="ko-KR" sz="2000" dirty="0">
                <a:latin typeface="Times New Roman" panose="02020603050405020304" pitchFamily="18" charset="0"/>
              </a:rPr>
              <a:t> and F1 with respect to linear PCA input</a:t>
            </a:r>
            <a:endParaRPr lang="ko-KR" altLang="en-US" sz="2000" dirty="0"/>
          </a:p>
        </p:txBody>
      </p:sp>
    </p:spTree>
    <p:extLst>
      <p:ext uri="{BB962C8B-B14F-4D97-AF65-F5344CB8AC3E}">
        <p14:creationId xmlns:p14="http://schemas.microsoft.com/office/powerpoint/2010/main" val="56270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latin typeface="서울남산체 B" panose="02020503020101020101" pitchFamily="18" charset="-127"/>
                <a:ea typeface="서울남산체 B" panose="02020503020101020101" pitchFamily="18" charset="-127"/>
              </a:rPr>
              <a:t>2</a:t>
            </a:fld>
            <a:endParaRPr lang="ko-KR" altLang="en-US">
              <a:latin typeface="서울남산체 B" panose="02020503020101020101" pitchFamily="18" charset="-127"/>
              <a:ea typeface="서울남산체 B" panose="02020503020101020101" pitchFamily="18" charset="-127"/>
            </a:endParaRPr>
          </a:p>
        </p:txBody>
      </p:sp>
      <p:sp>
        <p:nvSpPr>
          <p:cNvPr id="7" name="제목 5">
            <a:extLst>
              <a:ext uri="{FF2B5EF4-FFF2-40B4-BE49-F238E27FC236}">
                <a16:creationId xmlns:a16="http://schemas.microsoft.com/office/drawing/2014/main" id="{CE22272F-E626-6785-3B8B-FA914BA5E32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Table of Contents</a:t>
            </a:r>
          </a:p>
        </p:txBody>
      </p:sp>
      <p:sp>
        <p:nvSpPr>
          <p:cNvPr id="2" name="TextBox 2">
            <a:extLst>
              <a:ext uri="{FF2B5EF4-FFF2-40B4-BE49-F238E27FC236}">
                <a16:creationId xmlns:a16="http://schemas.microsoft.com/office/drawing/2014/main" id="{82011C94-400D-6862-975F-66BEEDF898E6}"/>
              </a:ext>
            </a:extLst>
          </p:cNvPr>
          <p:cNvSpPr txBox="1"/>
          <p:nvPr/>
        </p:nvSpPr>
        <p:spPr>
          <a:xfrm>
            <a:off x="748800" y="2033521"/>
            <a:ext cx="6033446" cy="2790957"/>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altLang="ko-KR" sz="2400" b="1" dirty="0">
                <a:latin typeface="서울남산체 B" panose="02020503020101020101" pitchFamily="18" charset="-127"/>
                <a:ea typeface="서울남산체 B" panose="02020503020101020101" pitchFamily="18" charset="-127"/>
              </a:rPr>
              <a:t>1. Introduction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2. Materials and Methods</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3. Results</a:t>
            </a:r>
            <a:endParaRPr lang="en-US" altLang="ko-KR" sz="2400" dirty="0">
              <a:latin typeface="서울남산체 B" panose="02020503020101020101" pitchFamily="18" charset="-127"/>
              <a:ea typeface="서울남산체 B" panose="02020503020101020101" pitchFamily="18" charset="-127"/>
              <a:cs typeface="Calibri"/>
            </a:endParaRP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4. Discussion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5. Conclusion</a:t>
            </a:r>
          </a:p>
        </p:txBody>
      </p:sp>
    </p:spTree>
    <p:extLst>
      <p:ext uri="{BB962C8B-B14F-4D97-AF65-F5344CB8AC3E}">
        <p14:creationId xmlns:p14="http://schemas.microsoft.com/office/powerpoint/2010/main" val="75661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sp>
        <p:nvSpPr>
          <p:cNvPr id="5" name="TextBox 4">
            <a:extLst>
              <a:ext uri="{FF2B5EF4-FFF2-40B4-BE49-F238E27FC236}">
                <a16:creationId xmlns:a16="http://schemas.microsoft.com/office/drawing/2014/main" id="{AAE543C3-A7BB-6B86-967E-C5EC6A61F258}"/>
              </a:ext>
            </a:extLst>
          </p:cNvPr>
          <p:cNvSpPr txBox="1"/>
          <p:nvPr/>
        </p:nvSpPr>
        <p:spPr>
          <a:xfrm>
            <a:off x="1343005" y="1455321"/>
            <a:ext cx="6097978" cy="369332"/>
          </a:xfrm>
          <a:prstGeom prst="rect">
            <a:avLst/>
          </a:prstGeom>
          <a:noFill/>
        </p:spPr>
        <p:txBody>
          <a:bodyPr wrap="square">
            <a:spAutoFit/>
          </a:bodyPr>
          <a:lstStyle/>
          <a:p>
            <a:r>
              <a:rPr lang="en-US" altLang="ko-KR" dirty="0">
                <a:latin typeface="서울남산체 B" panose="02020503020101020101" pitchFamily="18" charset="-127"/>
                <a:ea typeface="서울남산체 B" panose="02020503020101020101" pitchFamily="18" charset="-127"/>
                <a:cs typeface="+mn-lt"/>
              </a:rPr>
              <a:t>Background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and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Motivation</a:t>
            </a:r>
            <a:endParaRPr lang="ko-KR" altLang="en-US" dirty="0"/>
          </a:p>
        </p:txBody>
      </p:sp>
      <p:pic>
        <p:nvPicPr>
          <p:cNvPr id="2" name="그림 1">
            <a:extLst>
              <a:ext uri="{FF2B5EF4-FFF2-40B4-BE49-F238E27FC236}">
                <a16:creationId xmlns:a16="http://schemas.microsoft.com/office/drawing/2014/main" id="{F2115CD8-1A53-484F-2997-7F78F7C61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22" y="2187633"/>
            <a:ext cx="5729785" cy="3215046"/>
          </a:xfrm>
          <a:prstGeom prst="rect">
            <a:avLst/>
          </a:prstGeom>
        </p:spPr>
      </p:pic>
    </p:spTree>
    <p:extLst>
      <p:ext uri="{BB962C8B-B14F-4D97-AF65-F5344CB8AC3E}">
        <p14:creationId xmlns:p14="http://schemas.microsoft.com/office/powerpoint/2010/main" val="103206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7A5F-CE6C-2F0B-0C42-637E63AFE97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129AEB-9830-F077-E51D-558BDD2474FD}"/>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69" name="제목 5">
            <a:extLst>
              <a:ext uri="{FF2B5EF4-FFF2-40B4-BE49-F238E27FC236}">
                <a16:creationId xmlns:a16="http://schemas.microsoft.com/office/drawing/2014/main" id="{AEABE6CE-AA43-A7A7-2E66-1A493A40BEF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pic>
        <p:nvPicPr>
          <p:cNvPr id="3" name="그림 2" descr="스크린샷, 도표, 텍스트, 디자인이(가) 표시된 사진&#10;&#10;자동 생성된 설명">
            <a:extLst>
              <a:ext uri="{FF2B5EF4-FFF2-40B4-BE49-F238E27FC236}">
                <a16:creationId xmlns:a16="http://schemas.microsoft.com/office/drawing/2014/main" id="{7D380E64-FBF5-C76B-79D9-722587DF8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66237"/>
            <a:ext cx="7300979" cy="4273584"/>
          </a:xfrm>
          <a:prstGeom prst="rect">
            <a:avLst/>
          </a:prstGeom>
        </p:spPr>
      </p:pic>
      <p:grpSp>
        <p:nvGrpSpPr>
          <p:cNvPr id="7" name="그룹 6">
            <a:extLst>
              <a:ext uri="{FF2B5EF4-FFF2-40B4-BE49-F238E27FC236}">
                <a16:creationId xmlns:a16="http://schemas.microsoft.com/office/drawing/2014/main" id="{5AEC08BA-BA0E-781F-74DB-64F86C08C003}"/>
              </a:ext>
            </a:extLst>
          </p:cNvPr>
          <p:cNvGrpSpPr/>
          <p:nvPr/>
        </p:nvGrpSpPr>
        <p:grpSpPr>
          <a:xfrm>
            <a:off x="7211319" y="2218054"/>
            <a:ext cx="5069581" cy="2506345"/>
            <a:chOff x="0" y="0"/>
            <a:chExt cx="12245815" cy="5703570"/>
          </a:xfrm>
        </p:grpSpPr>
        <p:grpSp>
          <p:nvGrpSpPr>
            <p:cNvPr id="31" name="그룹 30">
              <a:extLst>
                <a:ext uri="{FF2B5EF4-FFF2-40B4-BE49-F238E27FC236}">
                  <a16:creationId xmlns:a16="http://schemas.microsoft.com/office/drawing/2014/main" id="{9B36925A-5230-D8F5-123D-D8779A7E63ED}"/>
                </a:ext>
              </a:extLst>
            </p:cNvPr>
            <p:cNvGrpSpPr/>
            <p:nvPr/>
          </p:nvGrpSpPr>
          <p:grpSpPr>
            <a:xfrm>
              <a:off x="4079590" y="1903867"/>
              <a:ext cx="2567224" cy="2542590"/>
              <a:chOff x="4079590" y="1903867"/>
              <a:chExt cx="2567224" cy="2542590"/>
            </a:xfrm>
          </p:grpSpPr>
          <p:pic>
            <p:nvPicPr>
              <p:cNvPr id="43" name="그림 42">
                <a:extLst>
                  <a:ext uri="{FF2B5EF4-FFF2-40B4-BE49-F238E27FC236}">
                    <a16:creationId xmlns:a16="http://schemas.microsoft.com/office/drawing/2014/main" id="{520963B2-DC37-667B-866E-584624C679DE}"/>
                  </a:ext>
                </a:extLst>
              </p:cNvPr>
              <p:cNvPicPr preferRelativeResize="0">
                <a:picLocks/>
              </p:cNvPicPr>
              <p:nvPr/>
            </p:nvPicPr>
            <p:blipFill>
              <a:blip r:embed="rId4"/>
              <a:stretch>
                <a:fillRect/>
              </a:stretch>
            </p:blipFill>
            <p:spPr>
              <a:xfrm>
                <a:off x="4775037" y="1903867"/>
                <a:ext cx="1871777" cy="1901190"/>
              </a:xfrm>
              <a:prstGeom prst="rect">
                <a:avLst/>
              </a:prstGeom>
            </p:spPr>
          </p:pic>
          <p:pic>
            <p:nvPicPr>
              <p:cNvPr id="44" name="그림 43">
                <a:extLst>
                  <a:ext uri="{FF2B5EF4-FFF2-40B4-BE49-F238E27FC236}">
                    <a16:creationId xmlns:a16="http://schemas.microsoft.com/office/drawing/2014/main" id="{19329C6D-C552-65E2-3BC9-0D26EC83330D}"/>
                  </a:ext>
                </a:extLst>
              </p:cNvPr>
              <p:cNvPicPr preferRelativeResize="0">
                <a:picLocks/>
              </p:cNvPicPr>
              <p:nvPr/>
            </p:nvPicPr>
            <p:blipFill>
              <a:blip r:embed="rId5"/>
              <a:stretch>
                <a:fillRect/>
              </a:stretch>
            </p:blipFill>
            <p:spPr>
              <a:xfrm>
                <a:off x="4689312" y="1984042"/>
                <a:ext cx="1871777" cy="1901190"/>
              </a:xfrm>
              <a:prstGeom prst="rect">
                <a:avLst/>
              </a:prstGeom>
            </p:spPr>
          </p:pic>
          <p:pic>
            <p:nvPicPr>
              <p:cNvPr id="45" name="그림 44">
                <a:extLst>
                  <a:ext uri="{FF2B5EF4-FFF2-40B4-BE49-F238E27FC236}">
                    <a16:creationId xmlns:a16="http://schemas.microsoft.com/office/drawing/2014/main" id="{AA9D6E0C-0ED2-EAF9-3A70-9C809C1A1509}"/>
                  </a:ext>
                </a:extLst>
              </p:cNvPr>
              <p:cNvPicPr preferRelativeResize="0">
                <a:picLocks/>
              </p:cNvPicPr>
              <p:nvPr/>
            </p:nvPicPr>
            <p:blipFill>
              <a:blip r:embed="rId6"/>
              <a:stretch>
                <a:fillRect/>
              </a:stretch>
            </p:blipFill>
            <p:spPr>
              <a:xfrm>
                <a:off x="4603587" y="2064217"/>
                <a:ext cx="1871777" cy="1901190"/>
              </a:xfrm>
              <a:prstGeom prst="rect">
                <a:avLst/>
              </a:prstGeom>
            </p:spPr>
          </p:pic>
          <p:pic>
            <p:nvPicPr>
              <p:cNvPr id="46" name="그림 45">
                <a:extLst>
                  <a:ext uri="{FF2B5EF4-FFF2-40B4-BE49-F238E27FC236}">
                    <a16:creationId xmlns:a16="http://schemas.microsoft.com/office/drawing/2014/main" id="{C36B727A-211C-4DCA-02FC-9A28E9ABC156}"/>
                  </a:ext>
                </a:extLst>
              </p:cNvPr>
              <p:cNvPicPr preferRelativeResize="0">
                <a:picLocks/>
              </p:cNvPicPr>
              <p:nvPr/>
            </p:nvPicPr>
            <p:blipFill>
              <a:blip r:embed="rId7"/>
              <a:stretch>
                <a:fillRect/>
              </a:stretch>
            </p:blipFill>
            <p:spPr>
              <a:xfrm>
                <a:off x="4517862" y="2144392"/>
                <a:ext cx="1871777" cy="1901190"/>
              </a:xfrm>
              <a:prstGeom prst="rect">
                <a:avLst/>
              </a:prstGeom>
            </p:spPr>
          </p:pic>
          <p:pic>
            <p:nvPicPr>
              <p:cNvPr id="47" name="그림 46">
                <a:extLst>
                  <a:ext uri="{FF2B5EF4-FFF2-40B4-BE49-F238E27FC236}">
                    <a16:creationId xmlns:a16="http://schemas.microsoft.com/office/drawing/2014/main" id="{B0967E02-5FFF-EE5F-E67D-0235552A2C03}"/>
                  </a:ext>
                </a:extLst>
              </p:cNvPr>
              <p:cNvPicPr preferRelativeResize="0">
                <a:picLocks/>
              </p:cNvPicPr>
              <p:nvPr/>
            </p:nvPicPr>
            <p:blipFill>
              <a:blip r:embed="rId8"/>
              <a:stretch>
                <a:fillRect/>
              </a:stretch>
            </p:blipFill>
            <p:spPr>
              <a:xfrm>
                <a:off x="4432137" y="2224567"/>
                <a:ext cx="1871777" cy="1901190"/>
              </a:xfrm>
              <a:prstGeom prst="rect">
                <a:avLst/>
              </a:prstGeom>
            </p:spPr>
          </p:pic>
          <p:pic>
            <p:nvPicPr>
              <p:cNvPr id="48" name="그림 47">
                <a:extLst>
                  <a:ext uri="{FF2B5EF4-FFF2-40B4-BE49-F238E27FC236}">
                    <a16:creationId xmlns:a16="http://schemas.microsoft.com/office/drawing/2014/main" id="{C8741826-3C8F-0425-910F-0C8E0896B690}"/>
                  </a:ext>
                </a:extLst>
              </p:cNvPr>
              <p:cNvPicPr preferRelativeResize="0">
                <a:picLocks/>
              </p:cNvPicPr>
              <p:nvPr/>
            </p:nvPicPr>
            <p:blipFill>
              <a:blip r:embed="rId9"/>
              <a:stretch>
                <a:fillRect/>
              </a:stretch>
            </p:blipFill>
            <p:spPr>
              <a:xfrm>
                <a:off x="4346412" y="2304742"/>
                <a:ext cx="1871777" cy="1901190"/>
              </a:xfrm>
              <a:prstGeom prst="rect">
                <a:avLst/>
              </a:prstGeom>
            </p:spPr>
          </p:pic>
          <p:pic>
            <p:nvPicPr>
              <p:cNvPr id="49" name="그림 48">
                <a:extLst>
                  <a:ext uri="{FF2B5EF4-FFF2-40B4-BE49-F238E27FC236}">
                    <a16:creationId xmlns:a16="http://schemas.microsoft.com/office/drawing/2014/main" id="{8917DD20-6CBF-C00E-11C5-1FFBF7A054B3}"/>
                  </a:ext>
                </a:extLst>
              </p:cNvPr>
              <p:cNvPicPr preferRelativeResize="0">
                <a:picLocks/>
              </p:cNvPicPr>
              <p:nvPr/>
            </p:nvPicPr>
            <p:blipFill>
              <a:blip r:embed="rId10"/>
              <a:stretch>
                <a:fillRect/>
              </a:stretch>
            </p:blipFill>
            <p:spPr>
              <a:xfrm>
                <a:off x="4228830" y="2384917"/>
                <a:ext cx="1871777" cy="1901190"/>
              </a:xfrm>
              <a:prstGeom prst="rect">
                <a:avLst/>
              </a:prstGeom>
            </p:spPr>
          </p:pic>
          <p:pic>
            <p:nvPicPr>
              <p:cNvPr id="50" name="그림 49">
                <a:extLst>
                  <a:ext uri="{FF2B5EF4-FFF2-40B4-BE49-F238E27FC236}">
                    <a16:creationId xmlns:a16="http://schemas.microsoft.com/office/drawing/2014/main" id="{FF021B73-6A1D-21FD-A876-57B8AC9FF298}"/>
                  </a:ext>
                </a:extLst>
              </p:cNvPr>
              <p:cNvPicPr preferRelativeResize="0">
                <a:picLocks/>
              </p:cNvPicPr>
              <p:nvPr/>
            </p:nvPicPr>
            <p:blipFill>
              <a:blip r:embed="rId11"/>
              <a:stretch>
                <a:fillRect/>
              </a:stretch>
            </p:blipFill>
            <p:spPr>
              <a:xfrm>
                <a:off x="4154210" y="2465092"/>
                <a:ext cx="1871777" cy="1901190"/>
              </a:xfrm>
              <a:prstGeom prst="rect">
                <a:avLst/>
              </a:prstGeom>
            </p:spPr>
          </p:pic>
          <p:pic>
            <p:nvPicPr>
              <p:cNvPr id="51" name="그림 50">
                <a:extLst>
                  <a:ext uri="{FF2B5EF4-FFF2-40B4-BE49-F238E27FC236}">
                    <a16:creationId xmlns:a16="http://schemas.microsoft.com/office/drawing/2014/main" id="{5414E157-4E04-4120-37D5-E0E0832873C8}"/>
                  </a:ext>
                </a:extLst>
              </p:cNvPr>
              <p:cNvPicPr preferRelativeResize="0">
                <a:picLocks/>
              </p:cNvPicPr>
              <p:nvPr/>
            </p:nvPicPr>
            <p:blipFill>
              <a:blip r:embed="rId12"/>
              <a:stretch>
                <a:fillRect/>
              </a:stretch>
            </p:blipFill>
            <p:spPr>
              <a:xfrm>
                <a:off x="4079590" y="2545267"/>
                <a:ext cx="1871777" cy="1901190"/>
              </a:xfrm>
              <a:prstGeom prst="rect">
                <a:avLst/>
              </a:prstGeom>
            </p:spPr>
          </p:pic>
        </p:grpSp>
        <p:pic>
          <p:nvPicPr>
            <p:cNvPr id="32" name="그림 31">
              <a:extLst>
                <a:ext uri="{FF2B5EF4-FFF2-40B4-BE49-F238E27FC236}">
                  <a16:creationId xmlns:a16="http://schemas.microsoft.com/office/drawing/2014/main" id="{8E1DC867-BAA9-414F-EF00-5B4CDCCF12DB}"/>
                </a:ext>
              </a:extLst>
            </p:cNvPr>
            <p:cNvPicPr>
              <a:picLocks noChangeAspect="1"/>
            </p:cNvPicPr>
            <p:nvPr/>
          </p:nvPicPr>
          <p:blipFill>
            <a:blip r:embed="rId13"/>
            <a:stretch>
              <a:fillRect/>
            </a:stretch>
          </p:blipFill>
          <p:spPr>
            <a:xfrm>
              <a:off x="0" y="2232320"/>
              <a:ext cx="1885685" cy="1885685"/>
            </a:xfrm>
            <a:prstGeom prst="rect">
              <a:avLst/>
            </a:prstGeom>
          </p:spPr>
        </p:pic>
        <p:cxnSp>
          <p:nvCxnSpPr>
            <p:cNvPr id="33" name="직선 화살표 연결선 32">
              <a:extLst>
                <a:ext uri="{FF2B5EF4-FFF2-40B4-BE49-F238E27FC236}">
                  <a16:creationId xmlns:a16="http://schemas.microsoft.com/office/drawing/2014/main" id="{6A55E46F-9E32-2897-F642-D06F6A9D9D13}"/>
                </a:ext>
              </a:extLst>
            </p:cNvPr>
            <p:cNvCxnSpPr>
              <a:cxnSpLocks/>
            </p:cNvCxnSpPr>
            <p:nvPr/>
          </p:nvCxnSpPr>
          <p:spPr>
            <a:xfrm>
              <a:off x="2255187" y="3175162"/>
              <a:ext cx="166453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4" name="그림 33">
              <a:extLst>
                <a:ext uri="{FF2B5EF4-FFF2-40B4-BE49-F238E27FC236}">
                  <a16:creationId xmlns:a16="http://schemas.microsoft.com/office/drawing/2014/main" id="{19C358DC-A607-6850-BF38-8759C3415DCA}"/>
                </a:ext>
              </a:extLst>
            </p:cNvPr>
            <p:cNvPicPr preferRelativeResize="0">
              <a:picLocks/>
            </p:cNvPicPr>
            <p:nvPr/>
          </p:nvPicPr>
          <p:blipFill>
            <a:blip r:embed="rId8"/>
            <a:stretch>
              <a:fillRect/>
            </a:stretch>
          </p:blipFill>
          <p:spPr>
            <a:xfrm>
              <a:off x="7745836" y="1901190"/>
              <a:ext cx="1871777" cy="1901190"/>
            </a:xfrm>
            <a:prstGeom prst="rect">
              <a:avLst/>
            </a:prstGeom>
          </p:spPr>
        </p:pic>
        <p:pic>
          <p:nvPicPr>
            <p:cNvPr id="35" name="그림 34">
              <a:extLst>
                <a:ext uri="{FF2B5EF4-FFF2-40B4-BE49-F238E27FC236}">
                  <a16:creationId xmlns:a16="http://schemas.microsoft.com/office/drawing/2014/main" id="{A2D78274-9DCD-745D-E0CE-9C325A0C6A7C}"/>
                </a:ext>
              </a:extLst>
            </p:cNvPr>
            <p:cNvPicPr preferRelativeResize="0">
              <a:picLocks/>
            </p:cNvPicPr>
            <p:nvPr/>
          </p:nvPicPr>
          <p:blipFill>
            <a:blip r:embed="rId4"/>
            <a:stretch>
              <a:fillRect/>
            </a:stretch>
          </p:blipFill>
          <p:spPr>
            <a:xfrm>
              <a:off x="7745836" y="0"/>
              <a:ext cx="1871777" cy="1901190"/>
            </a:xfrm>
            <a:prstGeom prst="rect">
              <a:avLst/>
            </a:prstGeom>
          </p:spPr>
        </p:pic>
        <p:pic>
          <p:nvPicPr>
            <p:cNvPr id="36" name="그림 35">
              <a:extLst>
                <a:ext uri="{FF2B5EF4-FFF2-40B4-BE49-F238E27FC236}">
                  <a16:creationId xmlns:a16="http://schemas.microsoft.com/office/drawing/2014/main" id="{A408B038-205D-044F-B838-199268435F4B}"/>
                </a:ext>
              </a:extLst>
            </p:cNvPr>
            <p:cNvPicPr preferRelativeResize="0">
              <a:picLocks/>
            </p:cNvPicPr>
            <p:nvPr/>
          </p:nvPicPr>
          <p:blipFill>
            <a:blip r:embed="rId11"/>
            <a:stretch>
              <a:fillRect/>
            </a:stretch>
          </p:blipFill>
          <p:spPr>
            <a:xfrm>
              <a:off x="7745836" y="3802380"/>
              <a:ext cx="1871777" cy="1901190"/>
            </a:xfrm>
            <a:prstGeom prst="rect">
              <a:avLst/>
            </a:prstGeom>
          </p:spPr>
        </p:pic>
        <p:cxnSp>
          <p:nvCxnSpPr>
            <p:cNvPr id="37" name="직선 화살표 연결선 36">
              <a:extLst>
                <a:ext uri="{FF2B5EF4-FFF2-40B4-BE49-F238E27FC236}">
                  <a16:creationId xmlns:a16="http://schemas.microsoft.com/office/drawing/2014/main" id="{2E0EC148-ED29-44A8-84F0-584380E70B09}"/>
                </a:ext>
              </a:extLst>
            </p:cNvPr>
            <p:cNvCxnSpPr>
              <a:cxnSpLocks/>
            </p:cNvCxnSpPr>
            <p:nvPr/>
          </p:nvCxnSpPr>
          <p:spPr>
            <a:xfrm>
              <a:off x="6755646" y="3662757"/>
              <a:ext cx="993600" cy="63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직선 화살표 연결선 37">
              <a:extLst>
                <a:ext uri="{FF2B5EF4-FFF2-40B4-BE49-F238E27FC236}">
                  <a16:creationId xmlns:a16="http://schemas.microsoft.com/office/drawing/2014/main" id="{7146DA58-AC0E-9B1A-0232-62754BFE71A3}"/>
                </a:ext>
              </a:extLst>
            </p:cNvPr>
            <p:cNvCxnSpPr>
              <a:cxnSpLocks/>
            </p:cNvCxnSpPr>
            <p:nvPr/>
          </p:nvCxnSpPr>
          <p:spPr>
            <a:xfrm>
              <a:off x="6755646" y="2981303"/>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직선 화살표 연결선 38">
              <a:extLst>
                <a:ext uri="{FF2B5EF4-FFF2-40B4-BE49-F238E27FC236}">
                  <a16:creationId xmlns:a16="http://schemas.microsoft.com/office/drawing/2014/main" id="{094E2B46-5857-9F4E-E181-3FE1BD32536F}"/>
                </a:ext>
              </a:extLst>
            </p:cNvPr>
            <p:cNvCxnSpPr>
              <a:cxnSpLocks/>
            </p:cNvCxnSpPr>
            <p:nvPr/>
          </p:nvCxnSpPr>
          <p:spPr>
            <a:xfrm flipV="1">
              <a:off x="6752704" y="1667921"/>
              <a:ext cx="993132" cy="63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246">
              <a:extLst>
                <a:ext uri="{FF2B5EF4-FFF2-40B4-BE49-F238E27FC236}">
                  <a16:creationId xmlns:a16="http://schemas.microsoft.com/office/drawing/2014/main" id="{8124EC5F-0AA0-7148-BD8D-427E7CB48B62}"/>
                </a:ext>
              </a:extLst>
            </p:cNvPr>
            <p:cNvSpPr txBox="1"/>
            <p:nvPr/>
          </p:nvSpPr>
          <p:spPr>
            <a:xfrm>
              <a:off x="9615931" y="4567282"/>
              <a:ext cx="2629884"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400~405nm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1" name="TextBox 247">
              <a:extLst>
                <a:ext uri="{FF2B5EF4-FFF2-40B4-BE49-F238E27FC236}">
                  <a16:creationId xmlns:a16="http://schemas.microsoft.com/office/drawing/2014/main" id="{4F6EC0B4-2C59-FF53-7E4B-BBB817AA83BE}"/>
                </a:ext>
              </a:extLst>
            </p:cNvPr>
            <p:cNvSpPr txBox="1"/>
            <p:nvPr/>
          </p:nvSpPr>
          <p:spPr>
            <a:xfrm>
              <a:off x="9616361" y="2465094"/>
              <a:ext cx="2414710" cy="849481"/>
            </a:xfrm>
            <a:prstGeom prst="rect">
              <a:avLst/>
            </a:prstGeom>
            <a:noFill/>
          </p:spPr>
          <p:txBody>
            <a:bodyPr wrap="square" rtlCol="0">
              <a:noAutofit/>
            </a:bodyPr>
            <a:lstStyle/>
            <a:p>
              <a:pPr algn="just" latinLnBrk="1">
                <a:lnSpc>
                  <a:spcPct val="107000"/>
                </a:lnSpc>
                <a:spcAft>
                  <a:spcPts val="800"/>
                </a:spcAft>
              </a:pPr>
              <a:r>
                <a:rPr lang="en-US" sz="11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675~680nm</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TextBox 248">
              <a:extLst>
                <a:ext uri="{FF2B5EF4-FFF2-40B4-BE49-F238E27FC236}">
                  <a16:creationId xmlns:a16="http://schemas.microsoft.com/office/drawing/2014/main" id="{A0E0604A-B475-C6DC-A680-02AB3AEA01B1}"/>
                </a:ext>
              </a:extLst>
            </p:cNvPr>
            <p:cNvSpPr txBox="1"/>
            <p:nvPr/>
          </p:nvSpPr>
          <p:spPr>
            <a:xfrm>
              <a:off x="9616380" y="765757"/>
              <a:ext cx="2414693"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950~955nm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246409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7B8C-61F2-C465-F088-A7799EACD7CA}"/>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06AFE2F-BE4D-2025-D449-C2A9CC37A322}"/>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69" name="제목 5">
            <a:extLst>
              <a:ext uri="{FF2B5EF4-FFF2-40B4-BE49-F238E27FC236}">
                <a16:creationId xmlns:a16="http://schemas.microsoft.com/office/drawing/2014/main" id="{01925831-E995-5B50-3753-95CC7EE9117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29" name="표 28">
            <a:extLst>
              <a:ext uri="{FF2B5EF4-FFF2-40B4-BE49-F238E27FC236}">
                <a16:creationId xmlns:a16="http://schemas.microsoft.com/office/drawing/2014/main" id="{DBEA8F0C-F074-BB8B-0523-40788B4AF3C0}"/>
              </a:ext>
            </a:extLst>
          </p:cNvPr>
          <p:cNvGraphicFramePr>
            <a:graphicFrameLocks noGrp="1"/>
          </p:cNvGraphicFramePr>
          <p:nvPr>
            <p:extLst>
              <p:ext uri="{D42A27DB-BD31-4B8C-83A1-F6EECF244321}">
                <p14:modId xmlns:p14="http://schemas.microsoft.com/office/powerpoint/2010/main" val="3264650854"/>
              </p:ext>
            </p:extLst>
          </p:nvPr>
        </p:nvGraphicFramePr>
        <p:xfrm>
          <a:off x="1341403" y="1743798"/>
          <a:ext cx="9509194" cy="3370404"/>
        </p:xfrm>
        <a:graphic>
          <a:graphicData uri="http://schemas.openxmlformats.org/drawingml/2006/table">
            <a:tbl>
              <a:tblPr firstRow="1" bandRow="1">
                <a:tableStyleId>{5C22544A-7EE6-4342-B048-85BDC9FD1C3A}</a:tableStyleId>
              </a:tblPr>
              <a:tblGrid>
                <a:gridCol w="2599206">
                  <a:extLst>
                    <a:ext uri="{9D8B030D-6E8A-4147-A177-3AD203B41FA5}">
                      <a16:colId xmlns:a16="http://schemas.microsoft.com/office/drawing/2014/main" val="1095003300"/>
                    </a:ext>
                  </a:extLst>
                </a:gridCol>
                <a:gridCol w="3454994">
                  <a:extLst>
                    <a:ext uri="{9D8B030D-6E8A-4147-A177-3AD203B41FA5}">
                      <a16:colId xmlns:a16="http://schemas.microsoft.com/office/drawing/2014/main" val="2808201202"/>
                    </a:ext>
                  </a:extLst>
                </a:gridCol>
                <a:gridCol w="3454994">
                  <a:extLst>
                    <a:ext uri="{9D8B030D-6E8A-4147-A177-3AD203B41FA5}">
                      <a16:colId xmlns:a16="http://schemas.microsoft.com/office/drawing/2014/main" val="204961963"/>
                    </a:ext>
                  </a:extLst>
                </a:gridCol>
              </a:tblGrid>
              <a:tr h="351910">
                <a:tc>
                  <a:txBody>
                    <a:bodyPr/>
                    <a:lstStyle/>
                    <a:p>
                      <a:pPr algn="just">
                        <a:lnSpc>
                          <a:spcPct val="150000"/>
                        </a:lnSpc>
                        <a:buNone/>
                      </a:pPr>
                      <a:r>
                        <a:rPr lang="en-US" sz="1100" kern="100" dirty="0">
                          <a:effectLst/>
                        </a:rPr>
                        <a:t>Strategy</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Channel Count</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Relation to original paper</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1650680081"/>
                  </a:ext>
                </a:extLst>
              </a:tr>
              <a:tr h="1193094">
                <a:tc>
                  <a:txBody>
                    <a:bodyPr/>
                    <a:lstStyle/>
                    <a:p>
                      <a:pPr algn="just">
                        <a:lnSpc>
                          <a:spcPct val="150000"/>
                        </a:lnSpc>
                        <a:buNone/>
                      </a:pPr>
                      <a:r>
                        <a:rPr lang="en-US" sz="1100" kern="100" dirty="0">
                          <a:effectLst/>
                        </a:rPr>
                        <a:t>Baseline #1(Full-Cube)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214 bands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New – removes the patch constraint by leveraging higher GPU memory; serves as an upper-bound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210581939"/>
                  </a:ext>
                </a:extLst>
              </a:tr>
              <a:tr h="912700">
                <a:tc>
                  <a:txBody>
                    <a:bodyPr/>
                    <a:lstStyle/>
                    <a:p>
                      <a:pPr algn="just">
                        <a:lnSpc>
                          <a:spcPct val="150000"/>
                        </a:lnSpc>
                        <a:buNone/>
                      </a:pPr>
                      <a:r>
                        <a:rPr lang="en-US" sz="1100" kern="100">
                          <a:effectLst/>
                        </a:rPr>
                        <a:t>Baseline #2(PCA-3)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3 bands (PCA preprocessed data)</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Matches the PCA experiment in PCB-Vision after resizing; provides the lower-bound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4233678046"/>
                  </a:ext>
                </a:extLst>
              </a:tr>
              <a:tr h="912700">
                <a:tc>
                  <a:txBody>
                    <a:bodyPr/>
                    <a:lstStyle/>
                    <a:p>
                      <a:pPr algn="just">
                        <a:lnSpc>
                          <a:spcPct val="150000"/>
                        </a:lnSpc>
                        <a:buNone/>
                      </a:pPr>
                      <a:r>
                        <a:rPr lang="en-US" sz="1100" kern="100">
                          <a:effectLst/>
                        </a:rPr>
                        <a:t>Proposed(Spectrum Channel Reduction Block)</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214 bands(214 – 128 - 3)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Replaces off-line PCA by an in-network, non-linear compression (SCRB).</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93010553"/>
                  </a:ext>
                </a:extLst>
              </a:tr>
            </a:tbl>
          </a:graphicData>
        </a:graphic>
      </p:graphicFrame>
    </p:spTree>
    <p:extLst>
      <p:ext uri="{BB962C8B-B14F-4D97-AF65-F5344CB8AC3E}">
        <p14:creationId xmlns:p14="http://schemas.microsoft.com/office/powerpoint/2010/main" val="337438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B058-91DA-E31E-1D31-E1A480A22A6C}"/>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6DF0FB4-552C-9480-DD17-71FE3CD4D779}"/>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69" name="제목 5">
            <a:extLst>
              <a:ext uri="{FF2B5EF4-FFF2-40B4-BE49-F238E27FC236}">
                <a16:creationId xmlns:a16="http://schemas.microsoft.com/office/drawing/2014/main" id="{219C4934-1C4A-E655-60DE-A23FDAE1474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3" name="그룹 2">
            <a:extLst>
              <a:ext uri="{FF2B5EF4-FFF2-40B4-BE49-F238E27FC236}">
                <a16:creationId xmlns:a16="http://schemas.microsoft.com/office/drawing/2014/main" id="{5CC2C5B3-F0CC-84BF-AC5F-41DE3289EBC5}"/>
              </a:ext>
            </a:extLst>
          </p:cNvPr>
          <p:cNvGrpSpPr/>
          <p:nvPr/>
        </p:nvGrpSpPr>
        <p:grpSpPr>
          <a:xfrm>
            <a:off x="604420" y="2504784"/>
            <a:ext cx="2797808" cy="2396490"/>
            <a:chOff x="-57386" y="13132"/>
            <a:chExt cx="2254145" cy="1835032"/>
          </a:xfrm>
        </p:grpSpPr>
        <p:pic>
          <p:nvPicPr>
            <p:cNvPr id="7" name="그림 6">
              <a:extLst>
                <a:ext uri="{FF2B5EF4-FFF2-40B4-BE49-F238E27FC236}">
                  <a16:creationId xmlns:a16="http://schemas.microsoft.com/office/drawing/2014/main" id="{33906B98-F01E-B9FC-F80F-8C93A81004FE}"/>
                </a:ext>
              </a:extLst>
            </p:cNvPr>
            <p:cNvPicPr preferRelativeResize="0">
              <a:picLocks/>
            </p:cNvPicPr>
            <p:nvPr/>
          </p:nvPicPr>
          <p:blipFill>
            <a:blip r:embed="rId3"/>
            <a:stretch>
              <a:fillRect/>
            </a:stretch>
          </p:blipFill>
          <p:spPr>
            <a:xfrm>
              <a:off x="1316716" y="13132"/>
              <a:ext cx="880043" cy="807296"/>
            </a:xfrm>
            <a:prstGeom prst="rect">
              <a:avLst/>
            </a:prstGeom>
          </p:spPr>
        </p:pic>
        <p:pic>
          <p:nvPicPr>
            <p:cNvPr id="8" name="그림 7">
              <a:extLst>
                <a:ext uri="{FF2B5EF4-FFF2-40B4-BE49-F238E27FC236}">
                  <a16:creationId xmlns:a16="http://schemas.microsoft.com/office/drawing/2014/main" id="{62F2BE72-5233-A8CD-5980-B65C79CF9239}"/>
                </a:ext>
              </a:extLst>
            </p:cNvPr>
            <p:cNvPicPr preferRelativeResize="0">
              <a:picLocks/>
            </p:cNvPicPr>
            <p:nvPr/>
          </p:nvPicPr>
          <p:blipFill>
            <a:blip r:embed="rId4"/>
            <a:stretch>
              <a:fillRect/>
            </a:stretch>
          </p:blipFill>
          <p:spPr>
            <a:xfrm>
              <a:off x="1203005" y="116149"/>
              <a:ext cx="880043" cy="807296"/>
            </a:xfrm>
            <a:prstGeom prst="rect">
              <a:avLst/>
            </a:prstGeom>
          </p:spPr>
        </p:pic>
        <p:pic>
          <p:nvPicPr>
            <p:cNvPr id="9" name="그림 8">
              <a:extLst>
                <a:ext uri="{FF2B5EF4-FFF2-40B4-BE49-F238E27FC236}">
                  <a16:creationId xmlns:a16="http://schemas.microsoft.com/office/drawing/2014/main" id="{4A4801A5-C3DC-4D98-547D-BB4EA176019E}"/>
                </a:ext>
              </a:extLst>
            </p:cNvPr>
            <p:cNvPicPr preferRelativeResize="0">
              <a:picLocks/>
            </p:cNvPicPr>
            <p:nvPr/>
          </p:nvPicPr>
          <p:blipFill>
            <a:blip r:embed="rId5"/>
            <a:stretch>
              <a:fillRect/>
            </a:stretch>
          </p:blipFill>
          <p:spPr>
            <a:xfrm>
              <a:off x="1088428" y="233572"/>
              <a:ext cx="880043" cy="807296"/>
            </a:xfrm>
            <a:prstGeom prst="rect">
              <a:avLst/>
            </a:prstGeom>
          </p:spPr>
        </p:pic>
        <p:pic>
          <p:nvPicPr>
            <p:cNvPr id="10" name="그림 9">
              <a:extLst>
                <a:ext uri="{FF2B5EF4-FFF2-40B4-BE49-F238E27FC236}">
                  <a16:creationId xmlns:a16="http://schemas.microsoft.com/office/drawing/2014/main" id="{B9599318-7D0F-BBE2-182F-D65CE477ED62}"/>
                </a:ext>
              </a:extLst>
            </p:cNvPr>
            <p:cNvPicPr preferRelativeResize="0">
              <a:picLocks/>
            </p:cNvPicPr>
            <p:nvPr/>
          </p:nvPicPr>
          <p:blipFill>
            <a:blip r:embed="rId6"/>
            <a:stretch>
              <a:fillRect/>
            </a:stretch>
          </p:blipFill>
          <p:spPr>
            <a:xfrm>
              <a:off x="973851" y="357660"/>
              <a:ext cx="880043" cy="807296"/>
            </a:xfrm>
            <a:prstGeom prst="rect">
              <a:avLst/>
            </a:prstGeom>
          </p:spPr>
        </p:pic>
        <p:pic>
          <p:nvPicPr>
            <p:cNvPr id="11" name="그림 10">
              <a:extLst>
                <a:ext uri="{FF2B5EF4-FFF2-40B4-BE49-F238E27FC236}">
                  <a16:creationId xmlns:a16="http://schemas.microsoft.com/office/drawing/2014/main" id="{600CD5DF-53AB-D178-8CF7-DC99379DAA60}"/>
                </a:ext>
              </a:extLst>
            </p:cNvPr>
            <p:cNvPicPr preferRelativeResize="0">
              <a:picLocks/>
            </p:cNvPicPr>
            <p:nvPr/>
          </p:nvPicPr>
          <p:blipFill>
            <a:blip r:embed="rId7"/>
            <a:stretch>
              <a:fillRect/>
            </a:stretch>
          </p:blipFill>
          <p:spPr>
            <a:xfrm>
              <a:off x="820432" y="518981"/>
              <a:ext cx="880043" cy="807296"/>
            </a:xfrm>
            <a:prstGeom prst="rect">
              <a:avLst/>
            </a:prstGeom>
          </p:spPr>
        </p:pic>
        <p:pic>
          <p:nvPicPr>
            <p:cNvPr id="12" name="그림 11">
              <a:extLst>
                <a:ext uri="{FF2B5EF4-FFF2-40B4-BE49-F238E27FC236}">
                  <a16:creationId xmlns:a16="http://schemas.microsoft.com/office/drawing/2014/main" id="{25C63123-EA16-ED29-05F4-2096CD2F4CE5}"/>
                </a:ext>
              </a:extLst>
            </p:cNvPr>
            <p:cNvPicPr preferRelativeResize="0">
              <a:picLocks/>
            </p:cNvPicPr>
            <p:nvPr/>
          </p:nvPicPr>
          <p:blipFill>
            <a:blip r:embed="rId8"/>
            <a:stretch>
              <a:fillRect/>
            </a:stretch>
          </p:blipFill>
          <p:spPr>
            <a:xfrm>
              <a:off x="668510" y="637220"/>
              <a:ext cx="880043" cy="807296"/>
            </a:xfrm>
            <a:prstGeom prst="rect">
              <a:avLst/>
            </a:prstGeom>
          </p:spPr>
        </p:pic>
        <p:pic>
          <p:nvPicPr>
            <p:cNvPr id="13" name="그림 12">
              <a:extLst>
                <a:ext uri="{FF2B5EF4-FFF2-40B4-BE49-F238E27FC236}">
                  <a16:creationId xmlns:a16="http://schemas.microsoft.com/office/drawing/2014/main" id="{430C39E7-51E6-1397-F17C-0D3A95CC0AC2}"/>
                </a:ext>
              </a:extLst>
            </p:cNvPr>
            <p:cNvPicPr preferRelativeResize="0">
              <a:picLocks/>
            </p:cNvPicPr>
            <p:nvPr/>
          </p:nvPicPr>
          <p:blipFill>
            <a:blip r:embed="rId9"/>
            <a:stretch>
              <a:fillRect/>
            </a:stretch>
          </p:blipFill>
          <p:spPr>
            <a:xfrm>
              <a:off x="516588" y="764910"/>
              <a:ext cx="880043" cy="807296"/>
            </a:xfrm>
            <a:prstGeom prst="rect">
              <a:avLst/>
            </a:prstGeom>
          </p:spPr>
        </p:pic>
        <p:pic>
          <p:nvPicPr>
            <p:cNvPr id="14" name="그림 13">
              <a:extLst>
                <a:ext uri="{FF2B5EF4-FFF2-40B4-BE49-F238E27FC236}">
                  <a16:creationId xmlns:a16="http://schemas.microsoft.com/office/drawing/2014/main" id="{DB0742D9-7104-D946-B746-F9A3CA5C2910}"/>
                </a:ext>
              </a:extLst>
            </p:cNvPr>
            <p:cNvPicPr preferRelativeResize="0">
              <a:picLocks/>
            </p:cNvPicPr>
            <p:nvPr/>
          </p:nvPicPr>
          <p:blipFill>
            <a:blip r:embed="rId10"/>
            <a:stretch>
              <a:fillRect/>
            </a:stretch>
          </p:blipFill>
          <p:spPr>
            <a:xfrm>
              <a:off x="364666" y="901088"/>
              <a:ext cx="880043" cy="807296"/>
            </a:xfrm>
            <a:prstGeom prst="rect">
              <a:avLst/>
            </a:prstGeom>
          </p:spPr>
        </p:pic>
        <p:pic>
          <p:nvPicPr>
            <p:cNvPr id="15" name="그림 14">
              <a:extLst>
                <a:ext uri="{FF2B5EF4-FFF2-40B4-BE49-F238E27FC236}">
                  <a16:creationId xmlns:a16="http://schemas.microsoft.com/office/drawing/2014/main" id="{C7681070-81BD-9AD0-E2BE-87059ABF747F}"/>
                </a:ext>
              </a:extLst>
            </p:cNvPr>
            <p:cNvPicPr preferRelativeResize="0">
              <a:picLocks/>
            </p:cNvPicPr>
            <p:nvPr/>
          </p:nvPicPr>
          <p:blipFill>
            <a:blip r:embed="rId11"/>
            <a:stretch>
              <a:fillRect/>
            </a:stretch>
          </p:blipFill>
          <p:spPr>
            <a:xfrm>
              <a:off x="241165" y="1040868"/>
              <a:ext cx="880043" cy="807296"/>
            </a:xfrm>
            <a:prstGeom prst="rect">
              <a:avLst/>
            </a:prstGeom>
          </p:spPr>
        </p:pic>
        <p:sp>
          <p:nvSpPr>
            <p:cNvPr id="16" name="TextBox 2">
              <a:extLst>
                <a:ext uri="{FF2B5EF4-FFF2-40B4-BE49-F238E27FC236}">
                  <a16:creationId xmlns:a16="http://schemas.microsoft.com/office/drawing/2014/main" id="{66A8F812-D65B-B8C3-5F85-FADCD6725856}"/>
                </a:ext>
              </a:extLst>
            </p:cNvPr>
            <p:cNvSpPr txBox="1"/>
            <p:nvPr/>
          </p:nvSpPr>
          <p:spPr>
            <a:xfrm>
              <a:off x="-57386" y="233498"/>
              <a:ext cx="1031240" cy="233535"/>
            </a:xfrm>
            <a:prstGeom prst="rect">
              <a:avLst/>
            </a:prstGeom>
            <a:noFill/>
          </p:spPr>
          <p:txBody>
            <a:bodyPr wrap="square" rtlCol="0">
              <a:noAutofit/>
            </a:bodyPr>
            <a:lstStyle/>
            <a:p>
              <a:pPr algn="just" latinLnBrk="1">
                <a:lnSpc>
                  <a:spcPct val="107000"/>
                </a:lnSpc>
                <a:spcAft>
                  <a:spcPts val="800"/>
                </a:spcAft>
              </a:pPr>
              <a:r>
                <a:rPr lang="en-US" sz="1100" b="1"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 channels</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7" name="직선 연결선[R] 241284467">
              <a:extLst>
                <a:ext uri="{FF2B5EF4-FFF2-40B4-BE49-F238E27FC236}">
                  <a16:creationId xmlns:a16="http://schemas.microsoft.com/office/drawing/2014/main" id="{2DB9BA96-B17F-66F9-EB1E-746EEDE255D2}"/>
                </a:ext>
              </a:extLst>
            </p:cNvPr>
            <p:cNvCxnSpPr>
              <a:cxnSpLocks/>
            </p:cNvCxnSpPr>
            <p:nvPr/>
          </p:nvCxnSpPr>
          <p:spPr>
            <a:xfrm flipV="1">
              <a:off x="241165" y="13132"/>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직선 연결선[R] 2142419911">
              <a:extLst>
                <a:ext uri="{FF2B5EF4-FFF2-40B4-BE49-F238E27FC236}">
                  <a16:creationId xmlns:a16="http://schemas.microsoft.com/office/drawing/2014/main" id="{A93CC3F3-2246-B2B6-5D44-BD62B38E8C01}"/>
                </a:ext>
              </a:extLst>
            </p:cNvPr>
            <p:cNvCxnSpPr>
              <a:cxnSpLocks/>
            </p:cNvCxnSpPr>
            <p:nvPr/>
          </p:nvCxnSpPr>
          <p:spPr>
            <a:xfrm flipV="1">
              <a:off x="1121208" y="792669"/>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TextBox 19">
            <a:extLst>
              <a:ext uri="{FF2B5EF4-FFF2-40B4-BE49-F238E27FC236}">
                <a16:creationId xmlns:a16="http://schemas.microsoft.com/office/drawing/2014/main" id="{FF159F7B-4793-2514-A76E-2DBFAD61B371}"/>
              </a:ext>
            </a:extLst>
          </p:cNvPr>
          <p:cNvSpPr txBox="1"/>
          <p:nvPr/>
        </p:nvSpPr>
        <p:spPr>
          <a:xfrm>
            <a:off x="974977" y="1774594"/>
            <a:ext cx="2610434"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#1(Full-Cube)</a:t>
            </a:r>
            <a:endParaRPr lang="ko-KR" altLang="en-US" dirty="0"/>
          </a:p>
        </p:txBody>
      </p:sp>
      <p:pic>
        <p:nvPicPr>
          <p:cNvPr id="21" name="그림 20" descr="스크린샷, 지도이(가) 표시된 사진&#10;&#10;자동 생성된 설명">
            <a:extLst>
              <a:ext uri="{FF2B5EF4-FFF2-40B4-BE49-F238E27FC236}">
                <a16:creationId xmlns:a16="http://schemas.microsoft.com/office/drawing/2014/main" id="{A4315B34-37F7-A8C4-FA3F-292FEAFAFF56}"/>
              </a:ext>
            </a:extLst>
          </p:cNvPr>
          <p:cNvPicPr>
            <a:picLocks noChangeAspect="1"/>
          </p:cNvPicPr>
          <p:nvPr/>
        </p:nvPicPr>
        <p:blipFill>
          <a:blip r:embed="rId12"/>
          <a:stretch>
            <a:fillRect/>
          </a:stretch>
        </p:blipFill>
        <p:spPr>
          <a:xfrm>
            <a:off x="3955099" y="2497723"/>
            <a:ext cx="2548890" cy="2202815"/>
          </a:xfrm>
          <a:prstGeom prst="rect">
            <a:avLst/>
          </a:prstGeom>
        </p:spPr>
      </p:pic>
      <p:grpSp>
        <p:nvGrpSpPr>
          <p:cNvPr id="22" name="그룹 21">
            <a:extLst>
              <a:ext uri="{FF2B5EF4-FFF2-40B4-BE49-F238E27FC236}">
                <a16:creationId xmlns:a16="http://schemas.microsoft.com/office/drawing/2014/main" id="{C4C101B8-D3E1-BD65-4CB1-848B850FA0E2}"/>
              </a:ext>
            </a:extLst>
          </p:cNvPr>
          <p:cNvGrpSpPr/>
          <p:nvPr/>
        </p:nvGrpSpPr>
        <p:grpSpPr>
          <a:xfrm>
            <a:off x="7074987" y="3031934"/>
            <a:ext cx="4730751" cy="1221105"/>
            <a:chOff x="-63585" y="89094"/>
            <a:chExt cx="4730869" cy="1221391"/>
          </a:xfrm>
        </p:grpSpPr>
        <p:pic>
          <p:nvPicPr>
            <p:cNvPr id="23" name="그림 22">
              <a:extLst>
                <a:ext uri="{FF2B5EF4-FFF2-40B4-BE49-F238E27FC236}">
                  <a16:creationId xmlns:a16="http://schemas.microsoft.com/office/drawing/2014/main" id="{5957121E-5244-E386-DE5B-7E55E2300C81}"/>
                </a:ext>
              </a:extLst>
            </p:cNvPr>
            <p:cNvPicPr preferRelativeResize="0">
              <a:picLocks/>
            </p:cNvPicPr>
            <p:nvPr/>
          </p:nvPicPr>
          <p:blipFill>
            <a:blip r:embed="rId3"/>
            <a:stretch>
              <a:fillRect/>
            </a:stretch>
          </p:blipFill>
          <p:spPr>
            <a:xfrm>
              <a:off x="326974" y="230833"/>
              <a:ext cx="880043" cy="807296"/>
            </a:xfrm>
            <a:prstGeom prst="rect">
              <a:avLst/>
            </a:prstGeom>
          </p:spPr>
        </p:pic>
        <p:pic>
          <p:nvPicPr>
            <p:cNvPr id="24" name="그림 23">
              <a:extLst>
                <a:ext uri="{FF2B5EF4-FFF2-40B4-BE49-F238E27FC236}">
                  <a16:creationId xmlns:a16="http://schemas.microsoft.com/office/drawing/2014/main" id="{7FA0AAE3-7053-2FF9-752E-70C92B863594}"/>
                </a:ext>
              </a:extLst>
            </p:cNvPr>
            <p:cNvPicPr preferRelativeResize="0">
              <a:picLocks/>
            </p:cNvPicPr>
            <p:nvPr/>
          </p:nvPicPr>
          <p:blipFill>
            <a:blip r:embed="rId4"/>
            <a:stretch>
              <a:fillRect/>
            </a:stretch>
          </p:blipFill>
          <p:spPr>
            <a:xfrm>
              <a:off x="286669" y="264877"/>
              <a:ext cx="880043" cy="807296"/>
            </a:xfrm>
            <a:prstGeom prst="rect">
              <a:avLst/>
            </a:prstGeom>
          </p:spPr>
        </p:pic>
        <p:pic>
          <p:nvPicPr>
            <p:cNvPr id="25" name="그림 24">
              <a:extLst>
                <a:ext uri="{FF2B5EF4-FFF2-40B4-BE49-F238E27FC236}">
                  <a16:creationId xmlns:a16="http://schemas.microsoft.com/office/drawing/2014/main" id="{29DE4AFF-273E-F24E-1111-765A48AACE7E}"/>
                </a:ext>
              </a:extLst>
            </p:cNvPr>
            <p:cNvPicPr preferRelativeResize="0">
              <a:picLocks/>
            </p:cNvPicPr>
            <p:nvPr/>
          </p:nvPicPr>
          <p:blipFill>
            <a:blip r:embed="rId5"/>
            <a:stretch>
              <a:fillRect/>
            </a:stretch>
          </p:blipFill>
          <p:spPr>
            <a:xfrm>
              <a:off x="246365" y="298922"/>
              <a:ext cx="880043" cy="807296"/>
            </a:xfrm>
            <a:prstGeom prst="rect">
              <a:avLst/>
            </a:prstGeom>
          </p:spPr>
        </p:pic>
        <p:pic>
          <p:nvPicPr>
            <p:cNvPr id="26" name="그림 25">
              <a:extLst>
                <a:ext uri="{FF2B5EF4-FFF2-40B4-BE49-F238E27FC236}">
                  <a16:creationId xmlns:a16="http://schemas.microsoft.com/office/drawing/2014/main" id="{F4015895-1D52-D3C6-6C1E-B5BCD7CD2ECA}"/>
                </a:ext>
              </a:extLst>
            </p:cNvPr>
            <p:cNvPicPr preferRelativeResize="0">
              <a:picLocks/>
            </p:cNvPicPr>
            <p:nvPr/>
          </p:nvPicPr>
          <p:blipFill>
            <a:blip r:embed="rId6"/>
            <a:stretch>
              <a:fillRect/>
            </a:stretch>
          </p:blipFill>
          <p:spPr>
            <a:xfrm>
              <a:off x="206060" y="332966"/>
              <a:ext cx="880043" cy="807296"/>
            </a:xfrm>
            <a:prstGeom prst="rect">
              <a:avLst/>
            </a:prstGeom>
          </p:spPr>
        </p:pic>
        <p:pic>
          <p:nvPicPr>
            <p:cNvPr id="27" name="그림 26">
              <a:extLst>
                <a:ext uri="{FF2B5EF4-FFF2-40B4-BE49-F238E27FC236}">
                  <a16:creationId xmlns:a16="http://schemas.microsoft.com/office/drawing/2014/main" id="{F77CF322-7D73-9AA0-4770-65F92943CB7C}"/>
                </a:ext>
              </a:extLst>
            </p:cNvPr>
            <p:cNvPicPr preferRelativeResize="0">
              <a:picLocks/>
            </p:cNvPicPr>
            <p:nvPr/>
          </p:nvPicPr>
          <p:blipFill>
            <a:blip r:embed="rId7"/>
            <a:stretch>
              <a:fillRect/>
            </a:stretch>
          </p:blipFill>
          <p:spPr>
            <a:xfrm>
              <a:off x="165755" y="367011"/>
              <a:ext cx="880043" cy="807296"/>
            </a:xfrm>
            <a:prstGeom prst="rect">
              <a:avLst/>
            </a:prstGeom>
          </p:spPr>
        </p:pic>
        <p:pic>
          <p:nvPicPr>
            <p:cNvPr id="28" name="그림 27">
              <a:extLst>
                <a:ext uri="{FF2B5EF4-FFF2-40B4-BE49-F238E27FC236}">
                  <a16:creationId xmlns:a16="http://schemas.microsoft.com/office/drawing/2014/main" id="{4982066F-D9EE-2AB1-4C32-0EFC7B8A1148}"/>
                </a:ext>
              </a:extLst>
            </p:cNvPr>
            <p:cNvPicPr preferRelativeResize="0">
              <a:picLocks/>
            </p:cNvPicPr>
            <p:nvPr/>
          </p:nvPicPr>
          <p:blipFill>
            <a:blip r:embed="rId8"/>
            <a:stretch>
              <a:fillRect/>
            </a:stretch>
          </p:blipFill>
          <p:spPr>
            <a:xfrm>
              <a:off x="125450" y="401055"/>
              <a:ext cx="880043" cy="807296"/>
            </a:xfrm>
            <a:prstGeom prst="rect">
              <a:avLst/>
            </a:prstGeom>
          </p:spPr>
        </p:pic>
        <p:pic>
          <p:nvPicPr>
            <p:cNvPr id="30" name="그림 29">
              <a:extLst>
                <a:ext uri="{FF2B5EF4-FFF2-40B4-BE49-F238E27FC236}">
                  <a16:creationId xmlns:a16="http://schemas.microsoft.com/office/drawing/2014/main" id="{BF07C74B-3045-D70D-B6BC-39BCE61BF7BE}"/>
                </a:ext>
              </a:extLst>
            </p:cNvPr>
            <p:cNvPicPr preferRelativeResize="0">
              <a:picLocks/>
            </p:cNvPicPr>
            <p:nvPr/>
          </p:nvPicPr>
          <p:blipFill>
            <a:blip r:embed="rId9"/>
            <a:stretch>
              <a:fillRect/>
            </a:stretch>
          </p:blipFill>
          <p:spPr>
            <a:xfrm>
              <a:off x="70167" y="435100"/>
              <a:ext cx="880043" cy="807296"/>
            </a:xfrm>
            <a:prstGeom prst="rect">
              <a:avLst/>
            </a:prstGeom>
          </p:spPr>
        </p:pic>
        <p:pic>
          <p:nvPicPr>
            <p:cNvPr id="31" name="그림 30">
              <a:extLst>
                <a:ext uri="{FF2B5EF4-FFF2-40B4-BE49-F238E27FC236}">
                  <a16:creationId xmlns:a16="http://schemas.microsoft.com/office/drawing/2014/main" id="{BAB958F8-FEC0-98F4-189D-EBE97FB6539C}"/>
                </a:ext>
              </a:extLst>
            </p:cNvPr>
            <p:cNvPicPr preferRelativeResize="0">
              <a:picLocks/>
            </p:cNvPicPr>
            <p:nvPr/>
          </p:nvPicPr>
          <p:blipFill>
            <a:blip r:embed="rId10"/>
            <a:stretch>
              <a:fillRect/>
            </a:stretch>
          </p:blipFill>
          <p:spPr>
            <a:xfrm>
              <a:off x="35084" y="469144"/>
              <a:ext cx="880043" cy="807296"/>
            </a:xfrm>
            <a:prstGeom prst="rect">
              <a:avLst/>
            </a:prstGeom>
          </p:spPr>
        </p:pic>
        <p:pic>
          <p:nvPicPr>
            <p:cNvPr id="32" name="그림 31">
              <a:extLst>
                <a:ext uri="{FF2B5EF4-FFF2-40B4-BE49-F238E27FC236}">
                  <a16:creationId xmlns:a16="http://schemas.microsoft.com/office/drawing/2014/main" id="{556CF50E-7BB1-D3F7-B691-FE3F5ACE508D}"/>
                </a:ext>
              </a:extLst>
            </p:cNvPr>
            <p:cNvPicPr preferRelativeResize="0">
              <a:picLocks/>
            </p:cNvPicPr>
            <p:nvPr/>
          </p:nvPicPr>
          <p:blipFill>
            <a:blip r:embed="rId11"/>
            <a:stretch>
              <a:fillRect/>
            </a:stretch>
          </p:blipFill>
          <p:spPr>
            <a:xfrm>
              <a:off x="0" y="503189"/>
              <a:ext cx="880043" cy="807296"/>
            </a:xfrm>
            <a:prstGeom prst="rect">
              <a:avLst/>
            </a:prstGeom>
          </p:spPr>
        </p:pic>
        <p:sp>
          <p:nvSpPr>
            <p:cNvPr id="33" name="직사각형 32">
              <a:extLst>
                <a:ext uri="{FF2B5EF4-FFF2-40B4-BE49-F238E27FC236}">
                  <a16:creationId xmlns:a16="http://schemas.microsoft.com/office/drawing/2014/main" id="{4174B369-8714-7881-D0E1-C5A182F5AF8F}"/>
                </a:ext>
              </a:extLst>
            </p:cNvPr>
            <p:cNvSpPr/>
            <p:nvPr/>
          </p:nvSpPr>
          <p:spPr>
            <a:xfrm>
              <a:off x="1701211" y="610043"/>
              <a:ext cx="1259840" cy="17255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cxnSp>
          <p:nvCxnSpPr>
            <p:cNvPr id="34" name="직선 화살표 연결선 33">
              <a:extLst>
                <a:ext uri="{FF2B5EF4-FFF2-40B4-BE49-F238E27FC236}">
                  <a16:creationId xmlns:a16="http://schemas.microsoft.com/office/drawing/2014/main" id="{DE88CA8E-9348-4A7D-2783-F520405D7CA0}"/>
                </a:ext>
              </a:extLst>
            </p:cNvPr>
            <p:cNvCxnSpPr/>
            <p:nvPr/>
          </p:nvCxnSpPr>
          <p:spPr>
            <a:xfrm>
              <a:off x="1236673" y="695136"/>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D0179732-35A7-8B6F-6FA0-2E4D6E29A2DC}"/>
                </a:ext>
              </a:extLst>
            </p:cNvPr>
            <p:cNvCxnSpPr/>
            <p:nvPr/>
          </p:nvCxnSpPr>
          <p:spPr>
            <a:xfrm>
              <a:off x="2987414" y="702570"/>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직사각형 35">
              <a:extLst>
                <a:ext uri="{FF2B5EF4-FFF2-40B4-BE49-F238E27FC236}">
                  <a16:creationId xmlns:a16="http://schemas.microsoft.com/office/drawing/2014/main" id="{5C47ECA8-0718-D243-B49A-E94FEBF7A0F2}"/>
                </a:ext>
              </a:extLst>
            </p:cNvPr>
            <p:cNvSpPr/>
            <p:nvPr/>
          </p:nvSpPr>
          <p:spPr>
            <a:xfrm>
              <a:off x="3407444" y="610030"/>
              <a:ext cx="1259840" cy="176104"/>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Backbone Deep Learning Model</a:t>
              </a:r>
              <a:endParaRPr lang="ko-KR" sz="1000" kern="100">
                <a:effectLst/>
                <a:ea typeface="맑은 고딕" panose="020B0503020000020004" pitchFamily="50" charset="-127"/>
                <a:cs typeface="Arial" panose="020B0604020202020204" pitchFamily="34" charset="0"/>
              </a:endParaRPr>
            </a:p>
          </p:txBody>
        </p:sp>
        <mc:AlternateContent xmlns:mc="http://schemas.openxmlformats.org/markup-compatibility/2006">
          <mc:Choice xmlns:a14="http://schemas.microsoft.com/office/drawing/2010/main" Requires="a14">
            <p:sp>
              <p:nvSpPr>
                <p:cNvPr id="37" name="TextBox 59">
                  <a:extLst>
                    <a:ext uri="{FF2B5EF4-FFF2-40B4-BE49-F238E27FC236}">
                      <a16:creationId xmlns:a16="http://schemas.microsoft.com/office/drawing/2014/main" id="{35AD3DAE-A04D-DC65-65EE-78110B989028}"/>
                    </a:ext>
                  </a:extLst>
                </p:cNvPr>
                <p:cNvSpPr txBox="1"/>
                <p:nvPr/>
              </p:nvSpPr>
              <p:spPr>
                <a:xfrm>
                  <a:off x="-63585" y="89094"/>
                  <a:ext cx="118999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214</m:t>
                        </m:r>
                      </m:oMath>
                    </m:oMathPara>
                  </a14:m>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p:sp>
              <p:nvSpPr>
                <p:cNvPr id="37" name="TextBox 59">
                  <a:extLst>
                    <a:ext uri="{FF2B5EF4-FFF2-40B4-BE49-F238E27FC236}">
                      <a16:creationId xmlns:a16="http://schemas.microsoft.com/office/drawing/2014/main" id="{35AD3DAE-A04D-DC65-65EE-78110B989028}"/>
                    </a:ext>
                  </a:extLst>
                </p:cNvPr>
                <p:cNvSpPr txBox="1">
                  <a:spLocks noRot="1" noChangeAspect="1" noMove="1" noResize="1" noEditPoints="1" noAdjustHandles="1" noChangeArrowheads="1" noChangeShapeType="1" noTextEdit="1"/>
                </p:cNvSpPr>
                <p:nvPr/>
              </p:nvSpPr>
              <p:spPr>
                <a:xfrm>
                  <a:off x="-63585" y="89094"/>
                  <a:ext cx="1189990" cy="305435"/>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60">
                  <a:extLst>
                    <a:ext uri="{FF2B5EF4-FFF2-40B4-BE49-F238E27FC236}">
                      <a16:creationId xmlns:a16="http://schemas.microsoft.com/office/drawing/2014/main" id="{A1DD6DCD-0277-9AFA-7121-778746726014}"/>
                    </a:ext>
                  </a:extLst>
                </p:cNvPr>
                <p:cNvSpPr txBox="1"/>
                <p:nvPr/>
              </p:nvSpPr>
              <p:spPr>
                <a:xfrm>
                  <a:off x="2648796" y="437352"/>
                  <a:ext cx="101600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3</m:t>
                        </m:r>
                      </m:oMath>
                    </m:oMathPara>
                  </a14:m>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p:sp>
              <p:nvSpPr>
                <p:cNvPr id="38" name="TextBox 60">
                  <a:extLst>
                    <a:ext uri="{FF2B5EF4-FFF2-40B4-BE49-F238E27FC236}">
                      <a16:creationId xmlns:a16="http://schemas.microsoft.com/office/drawing/2014/main" id="{A1DD6DCD-0277-9AFA-7121-778746726014}"/>
                    </a:ext>
                  </a:extLst>
                </p:cNvPr>
                <p:cNvSpPr txBox="1">
                  <a:spLocks noRot="1" noChangeAspect="1" noMove="1" noResize="1" noEditPoints="1" noAdjustHandles="1" noChangeArrowheads="1" noChangeShapeType="1" noTextEdit="1"/>
                </p:cNvSpPr>
                <p:nvPr/>
              </p:nvSpPr>
              <p:spPr>
                <a:xfrm>
                  <a:off x="2648796" y="437352"/>
                  <a:ext cx="1016000" cy="305435"/>
                </a:xfrm>
                <a:prstGeom prst="rect">
                  <a:avLst/>
                </a:prstGeom>
                <a:blipFill>
                  <a:blip r:embed="rId14"/>
                  <a:stretch>
                    <a:fillRect/>
                  </a:stretch>
                </a:blipFill>
              </p:spPr>
              <p:txBody>
                <a:bodyPr/>
                <a:lstStyle/>
                <a:p>
                  <a:r>
                    <a:rPr lang="ko-KR" altLang="en-US">
                      <a:noFill/>
                    </a:rPr>
                    <a:t> </a:t>
                  </a:r>
                </a:p>
              </p:txBody>
            </p:sp>
          </mc:Fallback>
        </mc:AlternateContent>
      </p:grpSp>
      <p:sp>
        <p:nvSpPr>
          <p:cNvPr id="40" name="TextBox 39">
            <a:extLst>
              <a:ext uri="{FF2B5EF4-FFF2-40B4-BE49-F238E27FC236}">
                <a16:creationId xmlns:a16="http://schemas.microsoft.com/office/drawing/2014/main" id="{F4232E9B-C007-B234-DF5A-292F1DAF02F4}"/>
              </a:ext>
            </a:extLst>
          </p:cNvPr>
          <p:cNvSpPr txBox="1"/>
          <p:nvPr/>
        </p:nvSpPr>
        <p:spPr>
          <a:xfrm>
            <a:off x="4294620" y="1776115"/>
            <a:ext cx="254889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#2(PCA-3)</a:t>
            </a:r>
            <a:endParaRPr lang="ko-KR" altLang="en-US" dirty="0"/>
          </a:p>
        </p:txBody>
      </p:sp>
      <p:sp>
        <p:nvSpPr>
          <p:cNvPr id="42" name="TextBox 41">
            <a:extLst>
              <a:ext uri="{FF2B5EF4-FFF2-40B4-BE49-F238E27FC236}">
                <a16:creationId xmlns:a16="http://schemas.microsoft.com/office/drawing/2014/main" id="{721E587F-8727-7F39-C606-D2D6DB2BFB81}"/>
              </a:ext>
            </a:extLst>
          </p:cNvPr>
          <p:cNvSpPr txBox="1"/>
          <p:nvPr/>
        </p:nvSpPr>
        <p:spPr>
          <a:xfrm>
            <a:off x="7344625" y="1750910"/>
            <a:ext cx="4927983" cy="369332"/>
          </a:xfrm>
          <a:prstGeom prst="rect">
            <a:avLst/>
          </a:prstGeom>
          <a:noFill/>
        </p:spPr>
        <p:txBody>
          <a:bodyPr wrap="square">
            <a:spAutoFit/>
          </a:bodyPr>
          <a:lstStyle/>
          <a:p>
            <a:r>
              <a:rPr lang="en-US" altLang="ko-KR" sz="1800" b="1" dirty="0">
                <a:effectLst/>
                <a:latin typeface="Times New Roman" panose="02020603050405020304" pitchFamily="18" charset="0"/>
                <a:ea typeface="맑은 고딕" panose="020B0503020000020004" pitchFamily="50" charset="-127"/>
              </a:rPr>
              <a:t>Spectrum Channel Reduction Block (Proposed)</a:t>
            </a:r>
            <a:endParaRPr lang="ko-KR" altLang="en-US" dirty="0"/>
          </a:p>
        </p:txBody>
      </p:sp>
    </p:spTree>
    <p:extLst>
      <p:ext uri="{BB962C8B-B14F-4D97-AF65-F5344CB8AC3E}">
        <p14:creationId xmlns:p14="http://schemas.microsoft.com/office/powerpoint/2010/main" val="202036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C155-1A20-21DA-A7C0-A7EFF0A7E50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EE9B722-60E1-5019-84B6-EBBAECDACB42}"/>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69" name="제목 5">
            <a:extLst>
              <a:ext uri="{FF2B5EF4-FFF2-40B4-BE49-F238E27FC236}">
                <a16:creationId xmlns:a16="http://schemas.microsoft.com/office/drawing/2014/main" id="{2E41F526-5FB0-D04D-DA8D-527ADB1C6F2D}"/>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2" name="그룹 1">
            <a:extLst>
              <a:ext uri="{FF2B5EF4-FFF2-40B4-BE49-F238E27FC236}">
                <a16:creationId xmlns:a16="http://schemas.microsoft.com/office/drawing/2014/main" id="{72FF12AD-1553-971C-EABA-19500F6F59ED}"/>
              </a:ext>
            </a:extLst>
          </p:cNvPr>
          <p:cNvGrpSpPr/>
          <p:nvPr/>
        </p:nvGrpSpPr>
        <p:grpSpPr>
          <a:xfrm>
            <a:off x="1202791" y="2201571"/>
            <a:ext cx="5177791" cy="3002915"/>
            <a:chOff x="-1553" y="0"/>
            <a:chExt cx="9985284" cy="4854441"/>
          </a:xfrm>
        </p:grpSpPr>
        <p:sp>
          <p:nvSpPr>
            <p:cNvPr id="5" name="TextBox 4">
              <a:extLst>
                <a:ext uri="{FF2B5EF4-FFF2-40B4-BE49-F238E27FC236}">
                  <a16:creationId xmlns:a16="http://schemas.microsoft.com/office/drawing/2014/main" id="{5CE4A0C9-E2DA-845B-EE50-AB06772DABCD}"/>
                </a:ext>
              </a:extLst>
            </p:cNvPr>
            <p:cNvSpPr txBox="1"/>
            <p:nvPr/>
          </p:nvSpPr>
          <p:spPr>
            <a:xfrm>
              <a:off x="1503565" y="371110"/>
              <a:ext cx="8240206" cy="4104000"/>
            </a:xfrm>
            <a:prstGeom prst="rect">
              <a:avLst/>
            </a:prstGeom>
            <a:noFill/>
            <a:ln w="12700">
              <a:solidFill>
                <a:schemeClr val="tx1"/>
              </a:solidFill>
            </a:ln>
          </p:spPr>
          <p:txBody>
            <a:bodyPr wrap="square" rtlCol="0">
              <a:noAutofit/>
            </a:bodyPr>
            <a:lstStyle/>
            <a:p>
              <a:endParaRPr lang="ko-KR" altLang="en-US"/>
            </a:p>
          </p:txBody>
        </p:sp>
        <p:cxnSp>
          <p:nvCxnSpPr>
            <p:cNvPr id="6" name="직선 화살표 연결선 5">
              <a:extLst>
                <a:ext uri="{FF2B5EF4-FFF2-40B4-BE49-F238E27FC236}">
                  <a16:creationId xmlns:a16="http://schemas.microsoft.com/office/drawing/2014/main" id="{27C7D5AA-0A23-4778-10BE-56CC176B9E51}"/>
                </a:ext>
              </a:extLst>
            </p:cNvPr>
            <p:cNvCxnSpPr>
              <a:cxnSpLocks/>
            </p:cNvCxnSpPr>
            <p:nvPr/>
          </p:nvCxnSpPr>
          <p:spPr>
            <a:xfrm>
              <a:off x="8032087" y="2124803"/>
              <a:ext cx="4060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2940D602-E4F2-8BD1-9CAF-B839659014A2}"/>
                </a:ext>
              </a:extLst>
            </p:cNvPr>
            <p:cNvCxnSpPr>
              <a:cxnSpLocks/>
            </p:cNvCxnSpPr>
            <p:nvPr/>
          </p:nvCxnSpPr>
          <p:spPr>
            <a:xfrm>
              <a:off x="7211527" y="2845832"/>
              <a:ext cx="448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A32E3C73-9C78-AA5B-07BF-3FB5B9E8658B}"/>
                </a:ext>
              </a:extLst>
            </p:cNvPr>
            <p:cNvCxnSpPr>
              <a:cxnSpLocks/>
            </p:cNvCxnSpPr>
            <p:nvPr/>
          </p:nvCxnSpPr>
          <p:spPr>
            <a:xfrm>
              <a:off x="6777809" y="3493926"/>
              <a:ext cx="458197" cy="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1805ECDA-9B2C-734D-B928-D33056BFB3C0}"/>
                </a:ext>
              </a:extLst>
            </p:cNvPr>
            <p:cNvSpPr/>
            <p:nvPr/>
          </p:nvSpPr>
          <p:spPr>
            <a:xfrm>
              <a:off x="1790885" y="572946"/>
              <a:ext cx="53833"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1" name="직사각형 40">
              <a:extLst>
                <a:ext uri="{FF2B5EF4-FFF2-40B4-BE49-F238E27FC236}">
                  <a16:creationId xmlns:a16="http://schemas.microsoft.com/office/drawing/2014/main" id="{38C18A6D-A8B1-7697-312C-66753AF51CB0}"/>
                </a:ext>
              </a:extLst>
            </p:cNvPr>
            <p:cNvSpPr/>
            <p:nvPr/>
          </p:nvSpPr>
          <p:spPr>
            <a:xfrm>
              <a:off x="2317489" y="57294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3" name="TextBox 10">
              <a:extLst>
                <a:ext uri="{FF2B5EF4-FFF2-40B4-BE49-F238E27FC236}">
                  <a16:creationId xmlns:a16="http://schemas.microsoft.com/office/drawing/2014/main" id="{BB25AB81-3F09-D9C1-11C7-DE472A617FE9}"/>
                </a:ext>
              </a:extLst>
            </p:cNvPr>
            <p:cNvSpPr txBox="1"/>
            <p:nvPr/>
          </p:nvSpPr>
          <p:spPr>
            <a:xfrm rot="16200000">
              <a:off x="2292842" y="866679"/>
              <a:ext cx="723037" cy="3972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TextBox 11">
              <a:extLst>
                <a:ext uri="{FF2B5EF4-FFF2-40B4-BE49-F238E27FC236}">
                  <a16:creationId xmlns:a16="http://schemas.microsoft.com/office/drawing/2014/main" id="{CD5E640C-12FD-538A-5241-5FD26EA821AC}"/>
                </a:ext>
              </a:extLst>
            </p:cNvPr>
            <p:cNvSpPr txBox="1"/>
            <p:nvPr/>
          </p:nvSpPr>
          <p:spPr>
            <a:xfrm rot="16200000">
              <a:off x="1253911" y="1101236"/>
              <a:ext cx="789352" cy="29005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Box 12">
              <a:extLst>
                <a:ext uri="{FF2B5EF4-FFF2-40B4-BE49-F238E27FC236}">
                  <a16:creationId xmlns:a16="http://schemas.microsoft.com/office/drawing/2014/main" id="{4FD43E43-9F31-7A17-FA6A-C291B92A8B6E}"/>
                </a:ext>
              </a:extLst>
            </p:cNvPr>
            <p:cNvSpPr txBox="1"/>
            <p:nvPr/>
          </p:nvSpPr>
          <p:spPr>
            <a:xfrm>
              <a:off x="1604905" y="371109"/>
              <a:ext cx="316661" cy="29826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TextBox 13">
              <a:extLst>
                <a:ext uri="{FF2B5EF4-FFF2-40B4-BE49-F238E27FC236}">
                  <a16:creationId xmlns:a16="http://schemas.microsoft.com/office/drawing/2014/main" id="{28752034-E263-B4C9-0B5E-F24794F6B21B}"/>
                </a:ext>
              </a:extLst>
            </p:cNvPr>
            <p:cNvSpPr txBox="1"/>
            <p:nvPr/>
          </p:nvSpPr>
          <p:spPr>
            <a:xfrm>
              <a:off x="2179209" y="359433"/>
              <a:ext cx="547919" cy="26420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7" name="직선 화살표 연결선 46">
              <a:extLst>
                <a:ext uri="{FF2B5EF4-FFF2-40B4-BE49-F238E27FC236}">
                  <a16:creationId xmlns:a16="http://schemas.microsoft.com/office/drawing/2014/main" id="{86E592BE-01B7-D6F9-4777-023CB7AC1208}"/>
                </a:ext>
              </a:extLst>
            </p:cNvPr>
            <p:cNvCxnSpPr/>
            <p:nvPr/>
          </p:nvCxnSpPr>
          <p:spPr>
            <a:xfrm>
              <a:off x="1887448" y="1018705"/>
              <a:ext cx="42354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6BB462D-C358-EEF0-BF25-76C51941E188}"/>
                </a:ext>
              </a:extLst>
            </p:cNvPr>
            <p:cNvCxnSpPr>
              <a:cxnSpLocks/>
            </p:cNvCxnSpPr>
            <p:nvPr/>
          </p:nvCxnSpPr>
          <p:spPr>
            <a:xfrm>
              <a:off x="2935940" y="1025811"/>
              <a:ext cx="5297620" cy="2139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854BC768-A5E3-5211-5326-CBA49335B4CA}"/>
                </a:ext>
              </a:extLst>
            </p:cNvPr>
            <p:cNvCxnSpPr>
              <a:cxnSpLocks/>
            </p:cNvCxnSpPr>
            <p:nvPr/>
          </p:nvCxnSpPr>
          <p:spPr>
            <a:xfrm>
              <a:off x="2410119" y="1565782"/>
              <a:ext cx="0" cy="1988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266F1CF-7C3D-7755-D41E-75A308D7736C}"/>
                </a:ext>
              </a:extLst>
            </p:cNvPr>
            <p:cNvSpPr/>
            <p:nvPr/>
          </p:nvSpPr>
          <p:spPr>
            <a:xfrm>
              <a:off x="2267627" y="189225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1" name="TextBox 18">
              <a:extLst>
                <a:ext uri="{FF2B5EF4-FFF2-40B4-BE49-F238E27FC236}">
                  <a16:creationId xmlns:a16="http://schemas.microsoft.com/office/drawing/2014/main" id="{DDEDC6CF-DB9D-8D10-DD35-990F7AFF9733}"/>
                </a:ext>
              </a:extLst>
            </p:cNvPr>
            <p:cNvSpPr txBox="1"/>
            <p:nvPr/>
          </p:nvSpPr>
          <p:spPr>
            <a:xfrm>
              <a:off x="2131973" y="1682829"/>
              <a:ext cx="546147" cy="3168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TextBox 19">
              <a:extLst>
                <a:ext uri="{FF2B5EF4-FFF2-40B4-BE49-F238E27FC236}">
                  <a16:creationId xmlns:a16="http://schemas.microsoft.com/office/drawing/2014/main" id="{A2BBB0CD-B80C-A425-5507-C45D4DD87F93}"/>
                </a:ext>
              </a:extLst>
            </p:cNvPr>
            <p:cNvSpPr txBox="1"/>
            <p:nvPr/>
          </p:nvSpPr>
          <p:spPr>
            <a:xfrm rot="16200000">
              <a:off x="1787485" y="1956731"/>
              <a:ext cx="723037" cy="3500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53" name="직선 화살표 연결선 52">
              <a:extLst>
                <a:ext uri="{FF2B5EF4-FFF2-40B4-BE49-F238E27FC236}">
                  <a16:creationId xmlns:a16="http://schemas.microsoft.com/office/drawing/2014/main" id="{7F92D117-3A17-01E0-0B40-8B248004CD8A}"/>
                </a:ext>
              </a:extLst>
            </p:cNvPr>
            <p:cNvCxnSpPr>
              <a:cxnSpLocks/>
            </p:cNvCxnSpPr>
            <p:nvPr/>
          </p:nvCxnSpPr>
          <p:spPr>
            <a:xfrm>
              <a:off x="3604188" y="2151721"/>
              <a:ext cx="387389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A67F4B4-85BF-4FB5-CB7A-0629A7249FB6}"/>
                </a:ext>
              </a:extLst>
            </p:cNvPr>
            <p:cNvSpPr/>
            <p:nvPr/>
          </p:nvSpPr>
          <p:spPr>
            <a:xfrm>
              <a:off x="2915430" y="2635670"/>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5" name="TextBox 22">
              <a:extLst>
                <a:ext uri="{FF2B5EF4-FFF2-40B4-BE49-F238E27FC236}">
                  <a16:creationId xmlns:a16="http://schemas.microsoft.com/office/drawing/2014/main" id="{B0093CFA-A9E0-0F5D-C181-2F6E1C8EEA00}"/>
                </a:ext>
              </a:extLst>
            </p:cNvPr>
            <p:cNvSpPr txBox="1"/>
            <p:nvPr/>
          </p:nvSpPr>
          <p:spPr>
            <a:xfrm rot="16200000">
              <a:off x="2422558" y="2697650"/>
              <a:ext cx="725176" cy="358691"/>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TextBox 23">
              <a:extLst>
                <a:ext uri="{FF2B5EF4-FFF2-40B4-BE49-F238E27FC236}">
                  <a16:creationId xmlns:a16="http://schemas.microsoft.com/office/drawing/2014/main" id="{4C967317-E36E-E4FA-8A2F-4C20DC45FF4C}"/>
                </a:ext>
              </a:extLst>
            </p:cNvPr>
            <p:cNvSpPr txBox="1"/>
            <p:nvPr/>
          </p:nvSpPr>
          <p:spPr>
            <a:xfrm>
              <a:off x="2853154" y="3050734"/>
              <a:ext cx="761665" cy="3526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4F9AAD9E-111E-7E4B-0F72-37770084BC2F}"/>
                </a:ext>
              </a:extLst>
            </p:cNvPr>
            <p:cNvSpPr/>
            <p:nvPr/>
          </p:nvSpPr>
          <p:spPr>
            <a:xfrm>
              <a:off x="3548503" y="3275108"/>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8" name="TextBox 25">
              <a:extLst>
                <a:ext uri="{FF2B5EF4-FFF2-40B4-BE49-F238E27FC236}">
                  <a16:creationId xmlns:a16="http://schemas.microsoft.com/office/drawing/2014/main" id="{384F5F15-F11A-8D20-8FD7-BB2DE2EB22EC}"/>
                </a:ext>
              </a:extLst>
            </p:cNvPr>
            <p:cNvSpPr txBox="1"/>
            <p:nvPr/>
          </p:nvSpPr>
          <p:spPr>
            <a:xfrm rot="16200000">
              <a:off x="3136342" y="3326357"/>
              <a:ext cx="627843" cy="33705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TextBox 26">
              <a:extLst>
                <a:ext uri="{FF2B5EF4-FFF2-40B4-BE49-F238E27FC236}">
                  <a16:creationId xmlns:a16="http://schemas.microsoft.com/office/drawing/2014/main" id="{41216970-35DC-0224-AD45-6D05F4EAD78D}"/>
                </a:ext>
              </a:extLst>
            </p:cNvPr>
            <p:cNvSpPr txBox="1"/>
            <p:nvPr/>
          </p:nvSpPr>
          <p:spPr>
            <a:xfrm>
              <a:off x="3521928" y="3705164"/>
              <a:ext cx="596507" cy="29792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511A2D25-9649-7557-8AB5-ED75FF6BB485}"/>
                </a:ext>
              </a:extLst>
            </p:cNvPr>
            <p:cNvCxnSpPr>
              <a:cxnSpLocks/>
            </p:cNvCxnSpPr>
            <p:nvPr/>
          </p:nvCxnSpPr>
          <p:spPr>
            <a:xfrm>
              <a:off x="3134409" y="2385501"/>
              <a:ext cx="0" cy="247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F8E7AA7-371A-6E6F-40DA-B1ED33C5C593}"/>
                </a:ext>
              </a:extLst>
            </p:cNvPr>
            <p:cNvCxnSpPr>
              <a:cxnSpLocks/>
            </p:cNvCxnSpPr>
            <p:nvPr/>
          </p:nvCxnSpPr>
          <p:spPr>
            <a:xfrm>
              <a:off x="2641682" y="213088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29">
              <a:extLst>
                <a:ext uri="{FF2B5EF4-FFF2-40B4-BE49-F238E27FC236}">
                  <a16:creationId xmlns:a16="http://schemas.microsoft.com/office/drawing/2014/main" id="{3E8F1CFB-38BF-A033-28A6-3C89200B3387}"/>
                </a:ext>
              </a:extLst>
            </p:cNvPr>
            <p:cNvSpPr txBox="1"/>
            <p:nvPr/>
          </p:nvSpPr>
          <p:spPr>
            <a:xfrm rot="16200000">
              <a:off x="5939397" y="3443617"/>
              <a:ext cx="627843" cy="54735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TextBox 30">
              <a:extLst>
                <a:ext uri="{FF2B5EF4-FFF2-40B4-BE49-F238E27FC236}">
                  <a16:creationId xmlns:a16="http://schemas.microsoft.com/office/drawing/2014/main" id="{C8828405-EC5A-3791-0AAB-05DFEB65870B}"/>
                </a:ext>
              </a:extLst>
            </p:cNvPr>
            <p:cNvSpPr txBox="1"/>
            <p:nvPr/>
          </p:nvSpPr>
          <p:spPr>
            <a:xfrm>
              <a:off x="6382288" y="3085782"/>
              <a:ext cx="435410" cy="15829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4" name="직선 화살표 연결선 63">
              <a:extLst>
                <a:ext uri="{FF2B5EF4-FFF2-40B4-BE49-F238E27FC236}">
                  <a16:creationId xmlns:a16="http://schemas.microsoft.com/office/drawing/2014/main" id="{0101535F-8E26-C846-9061-4386798DB246}"/>
                </a:ext>
              </a:extLst>
            </p:cNvPr>
            <p:cNvCxnSpPr>
              <a:cxnSpLocks/>
              <a:stCxn id="57" idx="3"/>
            </p:cNvCxnSpPr>
            <p:nvPr/>
          </p:nvCxnSpPr>
          <p:spPr>
            <a:xfrm flipV="1">
              <a:off x="4277397" y="3502853"/>
              <a:ext cx="1981910" cy="1187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81573749-2A24-7E57-B661-86EB5B7BB6B4}"/>
                </a:ext>
              </a:extLst>
            </p:cNvPr>
            <p:cNvSpPr/>
            <p:nvPr/>
          </p:nvSpPr>
          <p:spPr>
            <a:xfrm>
              <a:off x="4334148" y="4072811"/>
              <a:ext cx="1764738" cy="2652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66" name="TextBox 33">
              <a:extLst>
                <a:ext uri="{FF2B5EF4-FFF2-40B4-BE49-F238E27FC236}">
                  <a16:creationId xmlns:a16="http://schemas.microsoft.com/office/drawing/2014/main" id="{BCCACFDD-5EEB-4705-8397-0A59EC9856B2}"/>
                </a:ext>
              </a:extLst>
            </p:cNvPr>
            <p:cNvSpPr txBox="1"/>
            <p:nvPr/>
          </p:nvSpPr>
          <p:spPr>
            <a:xfrm>
              <a:off x="4954219" y="3872712"/>
              <a:ext cx="714688" cy="25727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1024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TextBox 34">
              <a:extLst>
                <a:ext uri="{FF2B5EF4-FFF2-40B4-BE49-F238E27FC236}">
                  <a16:creationId xmlns:a16="http://schemas.microsoft.com/office/drawing/2014/main" id="{2F8C15B4-4BE0-34F4-731F-937DAFF165FB}"/>
                </a:ext>
              </a:extLst>
            </p:cNvPr>
            <p:cNvSpPr txBox="1"/>
            <p:nvPr/>
          </p:nvSpPr>
          <p:spPr>
            <a:xfrm rot="16200000">
              <a:off x="3428680" y="4031793"/>
              <a:ext cx="569017" cy="3825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40x40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8" name="직선 화살표 연결선 67">
              <a:extLst>
                <a:ext uri="{FF2B5EF4-FFF2-40B4-BE49-F238E27FC236}">
                  <a16:creationId xmlns:a16="http://schemas.microsoft.com/office/drawing/2014/main" id="{192C2EE4-2523-D4EC-F4F5-DE455B5B34D5}"/>
                </a:ext>
              </a:extLst>
            </p:cNvPr>
            <p:cNvCxnSpPr>
              <a:cxnSpLocks/>
            </p:cNvCxnSpPr>
            <p:nvPr/>
          </p:nvCxnSpPr>
          <p:spPr>
            <a:xfrm>
              <a:off x="3960017" y="3801444"/>
              <a:ext cx="0" cy="358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8E12CEE8-D00F-EE7A-4388-68FC669E3947}"/>
                </a:ext>
              </a:extLst>
            </p:cNvPr>
            <p:cNvCxnSpPr>
              <a:cxnSpLocks/>
            </p:cNvCxnSpPr>
            <p:nvPr/>
          </p:nvCxnSpPr>
          <p:spPr>
            <a:xfrm>
              <a:off x="4009678" y="418689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770826C-67A4-B98B-DE9D-16CDE46DA43F}"/>
                </a:ext>
              </a:extLst>
            </p:cNvPr>
            <p:cNvCxnSpPr>
              <a:cxnSpLocks/>
            </p:cNvCxnSpPr>
            <p:nvPr/>
          </p:nvCxnSpPr>
          <p:spPr>
            <a:xfrm>
              <a:off x="6120519" y="4205443"/>
              <a:ext cx="4065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1AADC040-626E-39C8-22A1-63F072909997}"/>
                </a:ext>
              </a:extLst>
            </p:cNvPr>
            <p:cNvCxnSpPr>
              <a:cxnSpLocks/>
            </p:cNvCxnSpPr>
            <p:nvPr/>
          </p:nvCxnSpPr>
          <p:spPr>
            <a:xfrm flipH="1" flipV="1">
              <a:off x="6527026" y="3742471"/>
              <a:ext cx="2568" cy="46297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9">
              <a:extLst>
                <a:ext uri="{FF2B5EF4-FFF2-40B4-BE49-F238E27FC236}">
                  <a16:creationId xmlns:a16="http://schemas.microsoft.com/office/drawing/2014/main" id="{7CE2435E-1965-8E5B-6CF4-9909A0E182A1}"/>
                </a:ext>
              </a:extLst>
            </p:cNvPr>
            <p:cNvSpPr txBox="1"/>
            <p:nvPr/>
          </p:nvSpPr>
          <p:spPr>
            <a:xfrm rot="16200000">
              <a:off x="6623330" y="2661571"/>
              <a:ext cx="739081" cy="162729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4" name="직선 화살표 연결선 73">
              <a:extLst>
                <a:ext uri="{FF2B5EF4-FFF2-40B4-BE49-F238E27FC236}">
                  <a16:creationId xmlns:a16="http://schemas.microsoft.com/office/drawing/2014/main" id="{A5EC360A-FAF2-1343-9507-761C4556B972}"/>
                </a:ext>
              </a:extLst>
            </p:cNvPr>
            <p:cNvCxnSpPr>
              <a:cxnSpLocks/>
            </p:cNvCxnSpPr>
            <p:nvPr/>
          </p:nvCxnSpPr>
          <p:spPr>
            <a:xfrm flipV="1">
              <a:off x="7228064" y="3086089"/>
              <a:ext cx="1770" cy="40820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4438FFFE-F987-9603-3F63-346D7298E2BF}"/>
                </a:ext>
              </a:extLst>
            </p:cNvPr>
            <p:cNvSpPr/>
            <p:nvPr/>
          </p:nvSpPr>
          <p:spPr>
            <a:xfrm>
              <a:off x="6236181" y="3269171"/>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6" name="직사각형 75">
              <a:extLst>
                <a:ext uri="{FF2B5EF4-FFF2-40B4-BE49-F238E27FC236}">
                  <a16:creationId xmlns:a16="http://schemas.microsoft.com/office/drawing/2014/main" id="{6AC23BCC-811B-8045-35CC-4C6130E4204A}"/>
                </a:ext>
              </a:extLst>
            </p:cNvPr>
            <p:cNvSpPr/>
            <p:nvPr/>
          </p:nvSpPr>
          <p:spPr>
            <a:xfrm>
              <a:off x="6946852" y="2588655"/>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7" name="TextBox 43">
              <a:extLst>
                <a:ext uri="{FF2B5EF4-FFF2-40B4-BE49-F238E27FC236}">
                  <a16:creationId xmlns:a16="http://schemas.microsoft.com/office/drawing/2014/main" id="{6F68F2E1-7300-15F4-48E9-9660AC26AB0B}"/>
                </a:ext>
              </a:extLst>
            </p:cNvPr>
            <p:cNvSpPr txBox="1"/>
            <p:nvPr/>
          </p:nvSpPr>
          <p:spPr>
            <a:xfrm>
              <a:off x="6913603" y="2371798"/>
              <a:ext cx="613638" cy="29570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8" name="직선 화살표 연결선 77">
              <a:extLst>
                <a:ext uri="{FF2B5EF4-FFF2-40B4-BE49-F238E27FC236}">
                  <a16:creationId xmlns:a16="http://schemas.microsoft.com/office/drawing/2014/main" id="{CB2FD5AC-88F1-E731-06D3-EACEC8D3AC86}"/>
                </a:ext>
              </a:extLst>
            </p:cNvPr>
            <p:cNvCxnSpPr>
              <a:cxnSpLocks/>
            </p:cNvCxnSpPr>
            <p:nvPr/>
          </p:nvCxnSpPr>
          <p:spPr>
            <a:xfrm flipV="1">
              <a:off x="7916422" y="2405258"/>
              <a:ext cx="0" cy="1404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06641F9-ED4F-BEDB-4F32-793314F971B4}"/>
                </a:ext>
              </a:extLst>
            </p:cNvPr>
            <p:cNvSpPr/>
            <p:nvPr/>
          </p:nvSpPr>
          <p:spPr>
            <a:xfrm>
              <a:off x="7788946" y="189871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0" name="TextBox 46">
              <a:extLst>
                <a:ext uri="{FF2B5EF4-FFF2-40B4-BE49-F238E27FC236}">
                  <a16:creationId xmlns:a16="http://schemas.microsoft.com/office/drawing/2014/main" id="{C2A18B12-D747-2E15-44A5-C4979C3464CD}"/>
                </a:ext>
              </a:extLst>
            </p:cNvPr>
            <p:cNvSpPr txBox="1"/>
            <p:nvPr/>
          </p:nvSpPr>
          <p:spPr>
            <a:xfrm>
              <a:off x="8349734" y="1681912"/>
              <a:ext cx="653836" cy="27224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1" name="TextBox 47">
              <a:extLst>
                <a:ext uri="{FF2B5EF4-FFF2-40B4-BE49-F238E27FC236}">
                  <a16:creationId xmlns:a16="http://schemas.microsoft.com/office/drawing/2014/main" id="{2E51C70B-7A74-776E-8D51-F290057D4F3E}"/>
                </a:ext>
              </a:extLst>
            </p:cNvPr>
            <p:cNvSpPr txBox="1"/>
            <p:nvPr/>
          </p:nvSpPr>
          <p:spPr>
            <a:xfrm rot="16200000">
              <a:off x="7332164" y="1943177"/>
              <a:ext cx="738011" cy="34790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DBB90325-2913-FB35-050F-2C633F32C677}"/>
                </a:ext>
              </a:extLst>
            </p:cNvPr>
            <p:cNvSpPr/>
            <p:nvPr/>
          </p:nvSpPr>
          <p:spPr>
            <a:xfrm>
              <a:off x="2992154" y="189126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3" name="TextBox 49">
              <a:extLst>
                <a:ext uri="{FF2B5EF4-FFF2-40B4-BE49-F238E27FC236}">
                  <a16:creationId xmlns:a16="http://schemas.microsoft.com/office/drawing/2014/main" id="{84D549E6-50F3-CD3F-4101-DC546E75C91B}"/>
                </a:ext>
              </a:extLst>
            </p:cNvPr>
            <p:cNvSpPr txBox="1"/>
            <p:nvPr/>
          </p:nvSpPr>
          <p:spPr>
            <a:xfrm rot="16200000">
              <a:off x="6491966" y="2623780"/>
              <a:ext cx="739081" cy="44502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DC677032-DEBD-6753-11D9-A7D31A09F1C6}"/>
                </a:ext>
              </a:extLst>
            </p:cNvPr>
            <p:cNvSpPr/>
            <p:nvPr/>
          </p:nvSpPr>
          <p:spPr>
            <a:xfrm>
              <a:off x="7694110" y="2571593"/>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5" name="직사각형 84">
              <a:extLst>
                <a:ext uri="{FF2B5EF4-FFF2-40B4-BE49-F238E27FC236}">
                  <a16:creationId xmlns:a16="http://schemas.microsoft.com/office/drawing/2014/main" id="{6E8C66BA-72D1-F9A8-3F58-317F451F4550}"/>
                </a:ext>
              </a:extLst>
            </p:cNvPr>
            <p:cNvSpPr/>
            <p:nvPr/>
          </p:nvSpPr>
          <p:spPr>
            <a:xfrm>
              <a:off x="3690847" y="2633376"/>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86" name="직선 화살표 연결선 85">
              <a:extLst>
                <a:ext uri="{FF2B5EF4-FFF2-40B4-BE49-F238E27FC236}">
                  <a16:creationId xmlns:a16="http://schemas.microsoft.com/office/drawing/2014/main" id="{C1C00724-A71A-F4A5-07B0-C84FD4A39C02}"/>
                </a:ext>
              </a:extLst>
            </p:cNvPr>
            <p:cNvCxnSpPr>
              <a:cxnSpLocks/>
            </p:cNvCxnSpPr>
            <p:nvPr/>
          </p:nvCxnSpPr>
          <p:spPr>
            <a:xfrm>
              <a:off x="3908704" y="3127802"/>
              <a:ext cx="1451" cy="1358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53">
              <a:extLst>
                <a:ext uri="{FF2B5EF4-FFF2-40B4-BE49-F238E27FC236}">
                  <a16:creationId xmlns:a16="http://schemas.microsoft.com/office/drawing/2014/main" id="{AFA6D42C-0FA4-D901-C123-304A3CD2F0B4}"/>
                </a:ext>
              </a:extLst>
            </p:cNvPr>
            <p:cNvSpPr txBox="1"/>
            <p:nvPr/>
          </p:nvSpPr>
          <p:spPr>
            <a:xfrm>
              <a:off x="3645747" y="2409247"/>
              <a:ext cx="631648" cy="26584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8" name="TextBox 54">
              <a:extLst>
                <a:ext uri="{FF2B5EF4-FFF2-40B4-BE49-F238E27FC236}">
                  <a16:creationId xmlns:a16="http://schemas.microsoft.com/office/drawing/2014/main" id="{F55B2B66-407A-EAC5-8968-BB438009A14D}"/>
                </a:ext>
              </a:extLst>
            </p:cNvPr>
            <p:cNvSpPr txBox="1"/>
            <p:nvPr/>
          </p:nvSpPr>
          <p:spPr>
            <a:xfrm rot="16200000">
              <a:off x="3933448" y="2727045"/>
              <a:ext cx="665992" cy="3592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89" name="직선 화살표 연결선 88">
              <a:extLst>
                <a:ext uri="{FF2B5EF4-FFF2-40B4-BE49-F238E27FC236}">
                  <a16:creationId xmlns:a16="http://schemas.microsoft.com/office/drawing/2014/main" id="{19F5F3D0-A57C-FEF4-F19F-935A7D033379}"/>
                </a:ext>
              </a:extLst>
            </p:cNvPr>
            <p:cNvCxnSpPr>
              <a:cxnSpLocks/>
            </p:cNvCxnSpPr>
            <p:nvPr/>
          </p:nvCxnSpPr>
          <p:spPr>
            <a:xfrm>
              <a:off x="3360055" y="2896818"/>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64CAD7B2-51A7-DD01-22A7-BCB284A69370}"/>
                </a:ext>
              </a:extLst>
            </p:cNvPr>
            <p:cNvSpPr/>
            <p:nvPr/>
          </p:nvSpPr>
          <p:spPr>
            <a:xfrm>
              <a:off x="8489240" y="188557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91" name="TextBox 57">
              <a:extLst>
                <a:ext uri="{FF2B5EF4-FFF2-40B4-BE49-F238E27FC236}">
                  <a16:creationId xmlns:a16="http://schemas.microsoft.com/office/drawing/2014/main" id="{57D87325-0F16-D28C-60CB-9895143D2F3B}"/>
                </a:ext>
              </a:extLst>
            </p:cNvPr>
            <p:cNvSpPr txBox="1"/>
            <p:nvPr/>
          </p:nvSpPr>
          <p:spPr>
            <a:xfrm>
              <a:off x="7660035" y="3027931"/>
              <a:ext cx="647490" cy="34666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TextBox 58">
              <a:extLst>
                <a:ext uri="{FF2B5EF4-FFF2-40B4-BE49-F238E27FC236}">
                  <a16:creationId xmlns:a16="http://schemas.microsoft.com/office/drawing/2014/main" id="{936B2C98-E539-CBCC-D4CB-5BE0DE4E2187}"/>
                </a:ext>
              </a:extLst>
            </p:cNvPr>
            <p:cNvSpPr txBox="1"/>
            <p:nvPr/>
          </p:nvSpPr>
          <p:spPr>
            <a:xfrm>
              <a:off x="7660033" y="1683521"/>
              <a:ext cx="585841" cy="33473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3" name="TextBox 59">
              <a:extLst>
                <a:ext uri="{FF2B5EF4-FFF2-40B4-BE49-F238E27FC236}">
                  <a16:creationId xmlns:a16="http://schemas.microsoft.com/office/drawing/2014/main" id="{B1DD2649-0103-9AF1-6FBD-652F84630BA1}"/>
                </a:ext>
              </a:extLst>
            </p:cNvPr>
            <p:cNvSpPr txBox="1"/>
            <p:nvPr/>
          </p:nvSpPr>
          <p:spPr>
            <a:xfrm rot="16200000">
              <a:off x="8575098" y="1931090"/>
              <a:ext cx="711271" cy="38061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94" name="직선 화살표 연결선 93">
              <a:extLst>
                <a:ext uri="{FF2B5EF4-FFF2-40B4-BE49-F238E27FC236}">
                  <a16:creationId xmlns:a16="http://schemas.microsoft.com/office/drawing/2014/main" id="{5A16138D-73C6-EC2B-D686-6D5C93F2C822}"/>
                </a:ext>
              </a:extLst>
            </p:cNvPr>
            <p:cNvCxnSpPr>
              <a:cxnSpLocks/>
            </p:cNvCxnSpPr>
            <p:nvPr/>
          </p:nvCxnSpPr>
          <p:spPr>
            <a:xfrm flipV="1">
              <a:off x="8636616" y="1565782"/>
              <a:ext cx="4141" cy="18545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5AF88FE-26AF-04A0-6AF1-8D38749BD56F}"/>
                </a:ext>
              </a:extLst>
            </p:cNvPr>
            <p:cNvCxnSpPr>
              <a:cxnSpLocks/>
            </p:cNvCxnSpPr>
            <p:nvPr/>
          </p:nvCxnSpPr>
          <p:spPr>
            <a:xfrm>
              <a:off x="8089455" y="4186890"/>
              <a:ext cx="22274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DAD9459C-461A-0688-EEB7-8BA59E2F3208}"/>
                </a:ext>
              </a:extLst>
            </p:cNvPr>
            <p:cNvCxnSpPr>
              <a:cxnSpLocks/>
            </p:cNvCxnSpPr>
            <p:nvPr/>
          </p:nvCxnSpPr>
          <p:spPr>
            <a:xfrm>
              <a:off x="8091599" y="4072811"/>
              <a:ext cx="220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F10CC4C4-6D24-13F8-4911-10D62AB16EAF}"/>
                </a:ext>
              </a:extLst>
            </p:cNvPr>
            <p:cNvCxnSpPr>
              <a:cxnSpLocks/>
            </p:cNvCxnSpPr>
            <p:nvPr/>
          </p:nvCxnSpPr>
          <p:spPr>
            <a:xfrm>
              <a:off x="8091599" y="3938473"/>
              <a:ext cx="2206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9AA86632-1EA9-BFEC-05C4-E5005DE2CB58}"/>
                </a:ext>
              </a:extLst>
            </p:cNvPr>
            <p:cNvCxnSpPr>
              <a:cxnSpLocks/>
            </p:cNvCxnSpPr>
            <p:nvPr/>
          </p:nvCxnSpPr>
          <p:spPr>
            <a:xfrm>
              <a:off x="8089455" y="3807659"/>
              <a:ext cx="222744"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07883C86-BCFB-8A77-C3F8-93F602E1994B}"/>
                </a:ext>
              </a:extLst>
            </p:cNvPr>
            <p:cNvSpPr/>
            <p:nvPr/>
          </p:nvSpPr>
          <p:spPr>
            <a:xfrm>
              <a:off x="8481241" y="571237"/>
              <a:ext cx="261447"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0" name="TextBox 66">
              <a:extLst>
                <a:ext uri="{FF2B5EF4-FFF2-40B4-BE49-F238E27FC236}">
                  <a16:creationId xmlns:a16="http://schemas.microsoft.com/office/drawing/2014/main" id="{BFDBB127-7302-32BE-961F-81729BF5DEB3}"/>
                </a:ext>
              </a:extLst>
            </p:cNvPr>
            <p:cNvSpPr txBox="1"/>
            <p:nvPr/>
          </p:nvSpPr>
          <p:spPr>
            <a:xfrm rot="16200000">
              <a:off x="7991520" y="1013671"/>
              <a:ext cx="714481" cy="39012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1" name="TextBox 67">
              <a:extLst>
                <a:ext uri="{FF2B5EF4-FFF2-40B4-BE49-F238E27FC236}">
                  <a16:creationId xmlns:a16="http://schemas.microsoft.com/office/drawing/2014/main" id="{0C71251C-7277-E060-3355-7F33012E17A5}"/>
                </a:ext>
              </a:extLst>
            </p:cNvPr>
            <p:cNvSpPr txBox="1"/>
            <p:nvPr/>
          </p:nvSpPr>
          <p:spPr>
            <a:xfrm>
              <a:off x="8326625" y="382355"/>
              <a:ext cx="603694" cy="29097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2" name="직사각형 101">
              <a:extLst>
                <a:ext uri="{FF2B5EF4-FFF2-40B4-BE49-F238E27FC236}">
                  <a16:creationId xmlns:a16="http://schemas.microsoft.com/office/drawing/2014/main" id="{6028EBE7-679D-FB3F-7A73-60947631A66E}"/>
                </a:ext>
              </a:extLst>
            </p:cNvPr>
            <p:cNvSpPr/>
            <p:nvPr/>
          </p:nvSpPr>
          <p:spPr>
            <a:xfrm>
              <a:off x="9420010" y="560936"/>
              <a:ext cx="175011"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103" name="직선 화살표 연결선 102">
              <a:extLst>
                <a:ext uri="{FF2B5EF4-FFF2-40B4-BE49-F238E27FC236}">
                  <a16:creationId xmlns:a16="http://schemas.microsoft.com/office/drawing/2014/main" id="{03F929DF-0D9E-7DA2-6FD0-0F6501CE2E35}"/>
                </a:ext>
              </a:extLst>
            </p:cNvPr>
            <p:cNvCxnSpPr>
              <a:cxnSpLocks/>
            </p:cNvCxnSpPr>
            <p:nvPr/>
          </p:nvCxnSpPr>
          <p:spPr>
            <a:xfrm>
              <a:off x="8096752" y="4324387"/>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AA49B22-2AA4-CB45-D82B-0C7C3B325A3B}"/>
                </a:ext>
              </a:extLst>
            </p:cNvPr>
            <p:cNvCxnSpPr>
              <a:cxnSpLocks/>
            </p:cNvCxnSpPr>
            <p:nvPr/>
          </p:nvCxnSpPr>
          <p:spPr>
            <a:xfrm>
              <a:off x="9197266" y="1047205"/>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71">
              <a:extLst>
                <a:ext uri="{FF2B5EF4-FFF2-40B4-BE49-F238E27FC236}">
                  <a16:creationId xmlns:a16="http://schemas.microsoft.com/office/drawing/2014/main" id="{B4931F0E-11CF-4EE5-4095-899219F09F94}"/>
                </a:ext>
              </a:extLst>
            </p:cNvPr>
            <p:cNvSpPr txBox="1"/>
            <p:nvPr/>
          </p:nvSpPr>
          <p:spPr>
            <a:xfrm>
              <a:off x="9307265" y="377047"/>
              <a:ext cx="436508" cy="2487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6" name="직사각형 105">
              <a:extLst>
                <a:ext uri="{FF2B5EF4-FFF2-40B4-BE49-F238E27FC236}">
                  <a16:creationId xmlns:a16="http://schemas.microsoft.com/office/drawing/2014/main" id="{84E4EAD1-7681-94D1-E0BD-42DDAD89C8A6}"/>
                </a:ext>
              </a:extLst>
            </p:cNvPr>
            <p:cNvSpPr/>
            <p:nvPr/>
          </p:nvSpPr>
          <p:spPr>
            <a:xfrm>
              <a:off x="8985551" y="56093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7" name="TextBox 73">
              <a:extLst>
                <a:ext uri="{FF2B5EF4-FFF2-40B4-BE49-F238E27FC236}">
                  <a16:creationId xmlns:a16="http://schemas.microsoft.com/office/drawing/2014/main" id="{8572AC5E-C013-A699-D739-782F52507F14}"/>
                </a:ext>
              </a:extLst>
            </p:cNvPr>
            <p:cNvSpPr txBox="1"/>
            <p:nvPr/>
          </p:nvSpPr>
          <p:spPr>
            <a:xfrm rot="16200000">
              <a:off x="8568364" y="1151028"/>
              <a:ext cx="714481" cy="3894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8" name="TextBox 74">
              <a:extLst>
                <a:ext uri="{FF2B5EF4-FFF2-40B4-BE49-F238E27FC236}">
                  <a16:creationId xmlns:a16="http://schemas.microsoft.com/office/drawing/2014/main" id="{213A9C92-200B-1803-B63C-D9FEFED2D185}"/>
                </a:ext>
              </a:extLst>
            </p:cNvPr>
            <p:cNvSpPr txBox="1"/>
            <p:nvPr/>
          </p:nvSpPr>
          <p:spPr>
            <a:xfrm>
              <a:off x="8847337" y="371112"/>
              <a:ext cx="475736" cy="33236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9" name="TextBox 75">
              <a:extLst>
                <a:ext uri="{FF2B5EF4-FFF2-40B4-BE49-F238E27FC236}">
                  <a16:creationId xmlns:a16="http://schemas.microsoft.com/office/drawing/2014/main" id="{8AF5E22F-D072-D409-C43F-6FA221D62980}"/>
                </a:ext>
              </a:extLst>
            </p:cNvPr>
            <p:cNvSpPr txBox="1"/>
            <p:nvPr/>
          </p:nvSpPr>
          <p:spPr>
            <a:xfrm rot="16200000">
              <a:off x="8974939" y="1173760"/>
              <a:ext cx="714481" cy="303529"/>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0" name="TextBox 76">
              <a:extLst>
                <a:ext uri="{FF2B5EF4-FFF2-40B4-BE49-F238E27FC236}">
                  <a16:creationId xmlns:a16="http://schemas.microsoft.com/office/drawing/2014/main" id="{D5C452DD-73C8-F15C-BB81-3A27BDF8B92E}"/>
                </a:ext>
              </a:extLst>
            </p:cNvPr>
            <p:cNvSpPr txBox="1"/>
            <p:nvPr/>
          </p:nvSpPr>
          <p:spPr>
            <a:xfrm>
              <a:off x="8325655" y="3962948"/>
              <a:ext cx="1658076"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Double CONV, ReLU</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1" name="TextBox 77">
              <a:extLst>
                <a:ext uri="{FF2B5EF4-FFF2-40B4-BE49-F238E27FC236}">
                  <a16:creationId xmlns:a16="http://schemas.microsoft.com/office/drawing/2014/main" id="{CA94794D-0D1B-6DA2-20F5-E8AA603332FC}"/>
                </a:ext>
              </a:extLst>
            </p:cNvPr>
            <p:cNvSpPr txBox="1"/>
            <p:nvPr/>
          </p:nvSpPr>
          <p:spPr>
            <a:xfrm>
              <a:off x="8340888" y="3841021"/>
              <a:ext cx="1410684" cy="288202"/>
            </a:xfrm>
            <a:prstGeom prst="rect">
              <a:avLst/>
            </a:prstGeom>
            <a:noFill/>
          </p:spPr>
          <p:txBody>
            <a:bodyPr wrap="square" rtlCol="0">
              <a:noAutofit/>
            </a:bodyPr>
            <a:lstStyle/>
            <a:p>
              <a:pPr algn="just" latinLnBrk="1">
                <a:lnSpc>
                  <a:spcPct val="107000"/>
                </a:lnSpc>
                <a:spcAft>
                  <a:spcPts val="800"/>
                </a:spcAft>
              </a:pPr>
              <a:r>
                <a:rPr lang="en-US" sz="500" kern="1200">
                  <a:solidFill>
                    <a:srgbClr val="FF0000"/>
                  </a:solidFill>
                  <a:effectLst/>
                  <a:latin typeface="Times New Roman" panose="02020603050405020304" pitchFamily="18" charset="0"/>
                  <a:ea typeface="맑은 고딕" panose="020B0503020000020004" pitchFamily="50" charset="-127"/>
                  <a:cs typeface="Arial" panose="020B0604020202020204" pitchFamily="34" charset="0"/>
                </a:rPr>
                <a:t>Max pool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2" name="TextBox 78">
              <a:extLst>
                <a:ext uri="{FF2B5EF4-FFF2-40B4-BE49-F238E27FC236}">
                  <a16:creationId xmlns:a16="http://schemas.microsoft.com/office/drawing/2014/main" id="{70FEC43E-8C48-2029-B2A0-D4EC8419D767}"/>
                </a:ext>
              </a:extLst>
            </p:cNvPr>
            <p:cNvSpPr txBox="1"/>
            <p:nvPr/>
          </p:nvSpPr>
          <p:spPr>
            <a:xfrm>
              <a:off x="8323087" y="4085326"/>
              <a:ext cx="1450267"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70AD47"/>
                  </a:solidFill>
                  <a:effectLst/>
                  <a:latin typeface="Times New Roman" panose="02020603050405020304" pitchFamily="18" charset="0"/>
                  <a:ea typeface="맑은 고딕" panose="020B0503020000020004" pitchFamily="50" charset="-127"/>
                  <a:cs typeface="Arial" panose="020B0604020202020204" pitchFamily="34" charset="0"/>
                </a:rPr>
                <a:t>Up-CONV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3" name="TextBox 79">
              <a:extLst>
                <a:ext uri="{FF2B5EF4-FFF2-40B4-BE49-F238E27FC236}">
                  <a16:creationId xmlns:a16="http://schemas.microsoft.com/office/drawing/2014/main" id="{43F9E307-4B6E-4A29-B23E-7EFE87906449}"/>
                </a:ext>
              </a:extLst>
            </p:cNvPr>
            <p:cNvSpPr txBox="1"/>
            <p:nvPr/>
          </p:nvSpPr>
          <p:spPr>
            <a:xfrm>
              <a:off x="8341593" y="4209484"/>
              <a:ext cx="1148998"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4472C4"/>
                  </a:solidFill>
                  <a:effectLst/>
                  <a:latin typeface="Times New Roman" panose="02020603050405020304" pitchFamily="18" charset="0"/>
                  <a:ea typeface="맑은 고딕" panose="020B0503020000020004" pitchFamily="50" charset="-127"/>
                  <a:cs typeface="Arial" panose="020B0604020202020204" pitchFamily="34" charset="0"/>
                </a:rPr>
                <a:t>CONV 1x1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4" name="TextBox 80">
              <a:extLst>
                <a:ext uri="{FF2B5EF4-FFF2-40B4-BE49-F238E27FC236}">
                  <a16:creationId xmlns:a16="http://schemas.microsoft.com/office/drawing/2014/main" id="{FC792359-9C52-EE08-93D0-EE50D416009F}"/>
                </a:ext>
              </a:extLst>
            </p:cNvPr>
            <p:cNvSpPr txBox="1"/>
            <p:nvPr/>
          </p:nvSpPr>
          <p:spPr>
            <a:xfrm>
              <a:off x="8340184" y="3703895"/>
              <a:ext cx="1506343" cy="298454"/>
            </a:xfrm>
            <a:prstGeom prst="rect">
              <a:avLst/>
            </a:prstGeom>
            <a:noFill/>
          </p:spPr>
          <p:txBody>
            <a:bodyPr wrap="square" rtlCol="0">
              <a:noAutofit/>
            </a:bodyPr>
            <a:lstStyle/>
            <a:p>
              <a:pPr algn="just" latinLnBrk="1">
                <a:lnSpc>
                  <a:spcPct val="107000"/>
                </a:lnSpc>
                <a:spcAft>
                  <a:spcPts val="800"/>
                </a:spcAft>
              </a:pPr>
              <a:r>
                <a:rPr lang="en-US" sz="500" kern="1200">
                  <a:solidFill>
                    <a:srgbClr val="525252"/>
                  </a:solidFill>
                  <a:effectLst/>
                  <a:latin typeface="Times New Roman" panose="02020603050405020304" pitchFamily="18" charset="0"/>
                  <a:ea typeface="맑은 고딕" panose="020B0503020000020004" pitchFamily="50" charset="-127"/>
                  <a:cs typeface="Arial" panose="020B0604020202020204" pitchFamily="34" charset="0"/>
                </a:rPr>
                <a:t>Copy and crop</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5" name="TextBox 81">
              <a:extLst>
                <a:ext uri="{FF2B5EF4-FFF2-40B4-BE49-F238E27FC236}">
                  <a16:creationId xmlns:a16="http://schemas.microsoft.com/office/drawing/2014/main" id="{DC81541B-353F-7794-B6B5-3CC742FCD64C}"/>
                </a:ext>
              </a:extLst>
            </p:cNvPr>
            <p:cNvSpPr txBox="1"/>
            <p:nvPr/>
          </p:nvSpPr>
          <p:spPr>
            <a:xfrm>
              <a:off x="2865354" y="1683517"/>
              <a:ext cx="566602" cy="31616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6" name="직사각형 115">
              <a:extLst>
                <a:ext uri="{FF2B5EF4-FFF2-40B4-BE49-F238E27FC236}">
                  <a16:creationId xmlns:a16="http://schemas.microsoft.com/office/drawing/2014/main" id="{4174B369-8714-7881-D0E1-C5A182F5AF8F}"/>
                </a:ext>
              </a:extLst>
            </p:cNvPr>
            <p:cNvSpPr/>
            <p:nvPr/>
          </p:nvSpPr>
          <p:spPr>
            <a:xfrm rot="16200000">
              <a:off x="177940" y="808502"/>
              <a:ext cx="2037410" cy="42040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17" name="직사각형 116">
              <a:extLst>
                <a:ext uri="{FF2B5EF4-FFF2-40B4-BE49-F238E27FC236}">
                  <a16:creationId xmlns:a16="http://schemas.microsoft.com/office/drawing/2014/main" id="{0070A6BB-D1AD-47F8-818D-11DF09B4A87C}"/>
                </a:ext>
              </a:extLst>
            </p:cNvPr>
            <p:cNvSpPr/>
            <p:nvPr/>
          </p:nvSpPr>
          <p:spPr>
            <a:xfrm rot="16200000">
              <a:off x="44378" y="791333"/>
              <a:ext cx="942975" cy="4567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HSI-Input</a:t>
              </a:r>
              <a:endParaRPr lang="ko-KR" sz="1000" kern="100">
                <a:effectLst/>
                <a:ea typeface="맑은 고딕" panose="020B0503020000020004" pitchFamily="50" charset="-127"/>
                <a:cs typeface="Arial" panose="020B0604020202020204" pitchFamily="34" charset="0"/>
              </a:endParaRPr>
            </a:p>
          </p:txBody>
        </p:sp>
        <p:sp>
          <p:nvSpPr>
            <p:cNvPr id="118" name="TextBox 84">
              <a:extLst>
                <a:ext uri="{FF2B5EF4-FFF2-40B4-BE49-F238E27FC236}">
                  <a16:creationId xmlns:a16="http://schemas.microsoft.com/office/drawing/2014/main" id="{F6B43BD2-6F9F-496B-F832-F90C29A200E5}"/>
                </a:ext>
              </a:extLst>
            </p:cNvPr>
            <p:cNvSpPr txBox="1"/>
            <p:nvPr/>
          </p:nvSpPr>
          <p:spPr>
            <a:xfrm rot="16200000">
              <a:off x="-199053" y="901168"/>
              <a:ext cx="723037" cy="3280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9" name="TextBox 85">
              <a:extLst>
                <a:ext uri="{FF2B5EF4-FFF2-40B4-BE49-F238E27FC236}">
                  <a16:creationId xmlns:a16="http://schemas.microsoft.com/office/drawing/2014/main" id="{3A1C508F-BF25-2DE4-443F-FF7E9F51ADBA}"/>
                </a:ext>
              </a:extLst>
            </p:cNvPr>
            <p:cNvSpPr txBox="1"/>
            <p:nvPr/>
          </p:nvSpPr>
          <p:spPr>
            <a:xfrm>
              <a:off x="238253" y="299348"/>
              <a:ext cx="559620" cy="33539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20" name="직선 화살표 연결선 119">
              <a:extLst>
                <a:ext uri="{FF2B5EF4-FFF2-40B4-BE49-F238E27FC236}">
                  <a16:creationId xmlns:a16="http://schemas.microsoft.com/office/drawing/2014/main" id="{8468547D-B370-C6C1-752D-822AFE9AA4C2}"/>
                </a:ext>
              </a:extLst>
            </p:cNvPr>
            <p:cNvCxnSpPr>
              <a:cxnSpLocks/>
              <a:stCxn id="117" idx="2"/>
              <a:endCxn id="116" idx="0"/>
            </p:cNvCxnSpPr>
            <p:nvPr/>
          </p:nvCxnSpPr>
          <p:spPr>
            <a:xfrm flipV="1">
              <a:off x="744223" y="1018705"/>
              <a:ext cx="242219" cy="985"/>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1" name="직선 화살표 연결선 120">
              <a:extLst>
                <a:ext uri="{FF2B5EF4-FFF2-40B4-BE49-F238E27FC236}">
                  <a16:creationId xmlns:a16="http://schemas.microsoft.com/office/drawing/2014/main" id="{E7F0D49F-C8AB-FF0A-7A9F-DBF9BC1D7479}"/>
                </a:ext>
              </a:extLst>
            </p:cNvPr>
            <p:cNvCxnSpPr>
              <a:cxnSpLocks/>
            </p:cNvCxnSpPr>
            <p:nvPr/>
          </p:nvCxnSpPr>
          <p:spPr>
            <a:xfrm flipV="1">
              <a:off x="1407944" y="1024160"/>
              <a:ext cx="268904" cy="1651"/>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grpSp>
      <p:grpSp>
        <p:nvGrpSpPr>
          <p:cNvPr id="122" name="그룹 121">
            <a:extLst>
              <a:ext uri="{FF2B5EF4-FFF2-40B4-BE49-F238E27FC236}">
                <a16:creationId xmlns:a16="http://schemas.microsoft.com/office/drawing/2014/main" id="{B5A99C8A-313A-9D45-0840-4EC11A23E2AF}"/>
              </a:ext>
            </a:extLst>
          </p:cNvPr>
          <p:cNvGrpSpPr/>
          <p:nvPr/>
        </p:nvGrpSpPr>
        <p:grpSpPr>
          <a:xfrm>
            <a:off x="7354616" y="3152484"/>
            <a:ext cx="3044191" cy="1101090"/>
            <a:chOff x="0" y="0"/>
            <a:chExt cx="2379825" cy="1101351"/>
          </a:xfrm>
        </p:grpSpPr>
        <p:grpSp>
          <p:nvGrpSpPr>
            <p:cNvPr id="123" name="그룹 122">
              <a:extLst>
                <a:ext uri="{FF2B5EF4-FFF2-40B4-BE49-F238E27FC236}">
                  <a16:creationId xmlns:a16="http://schemas.microsoft.com/office/drawing/2014/main" id="{9154E1C7-9848-E1C9-40A6-898BF2665F01}"/>
                </a:ext>
              </a:extLst>
            </p:cNvPr>
            <p:cNvGrpSpPr/>
            <p:nvPr/>
          </p:nvGrpSpPr>
          <p:grpSpPr>
            <a:xfrm>
              <a:off x="0" y="0"/>
              <a:ext cx="2379825" cy="1101351"/>
              <a:chOff x="0" y="0"/>
              <a:chExt cx="2579171" cy="1712242"/>
            </a:xfrm>
          </p:grpSpPr>
          <p:sp>
            <p:nvSpPr>
              <p:cNvPr id="126" name="직사각형 125">
                <a:extLst>
                  <a:ext uri="{FF2B5EF4-FFF2-40B4-BE49-F238E27FC236}">
                    <a16:creationId xmlns:a16="http://schemas.microsoft.com/office/drawing/2014/main" id="{4C7DD1B6-63D5-920F-B266-F03A791E53A5}"/>
                  </a:ext>
                </a:extLst>
              </p:cNvPr>
              <p:cNvSpPr/>
              <p:nvPr/>
            </p:nvSpPr>
            <p:spPr>
              <a:xfrm>
                <a:off x="921821" y="6017"/>
                <a:ext cx="1657350" cy="17002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7" name="직사각형 126">
                <a:extLst>
                  <a:ext uri="{FF2B5EF4-FFF2-40B4-BE49-F238E27FC236}">
                    <a16:creationId xmlns:a16="http://schemas.microsoft.com/office/drawing/2014/main" id="{172AAD05-0800-2159-0AC8-1DC7E8674A29}"/>
                  </a:ext>
                </a:extLst>
              </p:cNvPr>
              <p:cNvSpPr/>
              <p:nvPr/>
            </p:nvSpPr>
            <p:spPr>
              <a:xfrm rot="16200000">
                <a:off x="-670033" y="670033"/>
                <a:ext cx="1712242" cy="372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700" kern="1200">
                    <a:solidFill>
                      <a:srgbClr val="FFFFFF"/>
                    </a:solidFill>
                    <a:effectLst/>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28" name="직사각형 127">
                <a:extLst>
                  <a:ext uri="{FF2B5EF4-FFF2-40B4-BE49-F238E27FC236}">
                    <a16:creationId xmlns:a16="http://schemas.microsoft.com/office/drawing/2014/main" id="{3DD146CC-CAC3-E90A-E55E-391D0B9FD44C}"/>
                  </a:ext>
                </a:extLst>
              </p:cNvPr>
              <p:cNvSpPr/>
              <p:nvPr/>
            </p:nvSpPr>
            <p:spPr>
              <a:xfrm>
                <a:off x="1450620" y="381864"/>
                <a:ext cx="25431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9" name="TextBox 1045">
                <a:extLst>
                  <a:ext uri="{FF2B5EF4-FFF2-40B4-BE49-F238E27FC236}">
                    <a16:creationId xmlns:a16="http://schemas.microsoft.com/office/drawing/2014/main" id="{F3AE8619-297C-92B2-6588-9CA3284C3BCE}"/>
                  </a:ext>
                </a:extLst>
              </p:cNvPr>
              <p:cNvSpPr txBox="1"/>
              <p:nvPr/>
            </p:nvSpPr>
            <p:spPr>
              <a:xfrm rot="16200000">
                <a:off x="916341" y="969978"/>
                <a:ext cx="1015847"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0" name="TextBox 1046">
                <a:extLst>
                  <a:ext uri="{FF2B5EF4-FFF2-40B4-BE49-F238E27FC236}">
                    <a16:creationId xmlns:a16="http://schemas.microsoft.com/office/drawing/2014/main" id="{2EFD7F1F-7ABA-C097-42A2-8B48423FD975}"/>
                  </a:ext>
                </a:extLst>
              </p:cNvPr>
              <p:cNvSpPr txBox="1"/>
              <p:nvPr/>
            </p:nvSpPr>
            <p:spPr>
              <a:xfrm>
                <a:off x="1419878" y="98638"/>
                <a:ext cx="383323"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1" name="직사각형 130">
                <a:extLst>
                  <a:ext uri="{FF2B5EF4-FFF2-40B4-BE49-F238E27FC236}">
                    <a16:creationId xmlns:a16="http://schemas.microsoft.com/office/drawing/2014/main" id="{E166A5A3-E31F-0B2D-A933-92C7B367C155}"/>
                  </a:ext>
                </a:extLst>
              </p:cNvPr>
              <p:cNvSpPr/>
              <p:nvPr/>
            </p:nvSpPr>
            <p:spPr>
              <a:xfrm>
                <a:off x="1941174" y="382669"/>
                <a:ext cx="189588" cy="94851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32" name="TextBox 1048">
                <a:extLst>
                  <a:ext uri="{FF2B5EF4-FFF2-40B4-BE49-F238E27FC236}">
                    <a16:creationId xmlns:a16="http://schemas.microsoft.com/office/drawing/2014/main" id="{75F82794-CB75-BAB0-D02F-F14E3B46A207}"/>
                  </a:ext>
                </a:extLst>
              </p:cNvPr>
              <p:cNvSpPr txBox="1"/>
              <p:nvPr/>
            </p:nvSpPr>
            <p:spPr>
              <a:xfrm rot="16200000">
                <a:off x="1320862" y="900368"/>
                <a:ext cx="1179726"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3" name="TextBox 1050">
                <a:extLst>
                  <a:ext uri="{FF2B5EF4-FFF2-40B4-BE49-F238E27FC236}">
                    <a16:creationId xmlns:a16="http://schemas.microsoft.com/office/drawing/2014/main" id="{BECCC9FF-AE36-7B06-8AB8-75A99904DD99}"/>
                  </a:ext>
                </a:extLst>
              </p:cNvPr>
              <p:cNvSpPr txBox="1"/>
              <p:nvPr/>
            </p:nvSpPr>
            <p:spPr>
              <a:xfrm>
                <a:off x="1941172" y="98632"/>
                <a:ext cx="254631"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34" name="직선 화살표 연결선 133">
                <a:extLst>
                  <a:ext uri="{FF2B5EF4-FFF2-40B4-BE49-F238E27FC236}">
                    <a16:creationId xmlns:a16="http://schemas.microsoft.com/office/drawing/2014/main" id="{FF0AA5A7-2692-F126-79F4-ABEC203CF2F5}"/>
                  </a:ext>
                </a:extLst>
              </p:cNvPr>
              <p:cNvCxnSpPr>
                <a:cxnSpLocks/>
                <a:stCxn id="127" idx="2"/>
                <a:endCxn id="126" idx="1"/>
              </p:cNvCxnSpPr>
              <p:nvPr/>
            </p:nvCxnSpPr>
            <p:spPr>
              <a:xfrm>
                <a:off x="372177" y="856122"/>
                <a:ext cx="549644" cy="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직선 화살표 연결선 123">
              <a:extLst>
                <a:ext uri="{FF2B5EF4-FFF2-40B4-BE49-F238E27FC236}">
                  <a16:creationId xmlns:a16="http://schemas.microsoft.com/office/drawing/2014/main" id="{CE29B42C-3F4B-7852-1191-0BD4C55F3F00}"/>
                </a:ext>
              </a:extLst>
            </p:cNvPr>
            <p:cNvCxnSpPr>
              <a:cxnSpLocks/>
              <a:endCxn id="128" idx="1"/>
            </p:cNvCxnSpPr>
            <p:nvPr/>
          </p:nvCxnSpPr>
          <p:spPr>
            <a:xfrm>
              <a:off x="1123949" y="550678"/>
              <a:ext cx="214549"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69A5CE86-2DDF-4E55-CADF-B3823D6AC252}"/>
                </a:ext>
              </a:extLst>
            </p:cNvPr>
            <p:cNvCxnSpPr>
              <a:cxnSpLocks/>
              <a:stCxn id="128" idx="3"/>
              <a:endCxn id="131" idx="1"/>
            </p:cNvCxnSpPr>
            <p:nvPr/>
          </p:nvCxnSpPr>
          <p:spPr>
            <a:xfrm>
              <a:off x="1573156" y="550678"/>
              <a:ext cx="217979" cy="51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991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B7C7-5FC1-70D9-EA85-4EEB9898E3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9FD6815-95E3-C7AE-4C8E-E14CC15C4FD9}"/>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69" name="제목 5">
            <a:extLst>
              <a:ext uri="{FF2B5EF4-FFF2-40B4-BE49-F238E27FC236}">
                <a16:creationId xmlns:a16="http://schemas.microsoft.com/office/drawing/2014/main" id="{A2503870-B678-C2C6-2620-50C1B5240C39}"/>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3" name="표 2">
            <a:extLst>
              <a:ext uri="{FF2B5EF4-FFF2-40B4-BE49-F238E27FC236}">
                <a16:creationId xmlns:a16="http://schemas.microsoft.com/office/drawing/2014/main" id="{FAB1CE62-FA11-51C0-C1BF-E60959FCE1BE}"/>
              </a:ext>
            </a:extLst>
          </p:cNvPr>
          <p:cNvGraphicFramePr>
            <a:graphicFrameLocks noGrp="1"/>
          </p:cNvGraphicFramePr>
          <p:nvPr>
            <p:extLst>
              <p:ext uri="{D42A27DB-BD31-4B8C-83A1-F6EECF244321}">
                <p14:modId xmlns:p14="http://schemas.microsoft.com/office/powerpoint/2010/main" val="1980702238"/>
              </p:ext>
            </p:extLst>
          </p:nvPr>
        </p:nvGraphicFramePr>
        <p:xfrm>
          <a:off x="3192462" y="1733550"/>
          <a:ext cx="5807075" cy="3390900"/>
        </p:xfrm>
        <a:graphic>
          <a:graphicData uri="http://schemas.openxmlformats.org/drawingml/2006/table">
            <a:tbl>
              <a:tblPr firstRow="1" bandRow="1">
                <a:tableStyleId>{5C22544A-7EE6-4342-B048-85BDC9FD1C3A}</a:tableStyleId>
              </a:tblPr>
              <a:tblGrid>
                <a:gridCol w="1564640">
                  <a:extLst>
                    <a:ext uri="{9D8B030D-6E8A-4147-A177-3AD203B41FA5}">
                      <a16:colId xmlns:a16="http://schemas.microsoft.com/office/drawing/2014/main" val="281275190"/>
                    </a:ext>
                  </a:extLst>
                </a:gridCol>
                <a:gridCol w="4242435">
                  <a:extLst>
                    <a:ext uri="{9D8B030D-6E8A-4147-A177-3AD203B41FA5}">
                      <a16:colId xmlns:a16="http://schemas.microsoft.com/office/drawing/2014/main" val="2153531216"/>
                    </a:ext>
                  </a:extLst>
                </a:gridCol>
              </a:tblGrid>
              <a:tr h="0">
                <a:tc>
                  <a:txBody>
                    <a:bodyPr/>
                    <a:lstStyle/>
                    <a:p>
                      <a:pPr algn="just">
                        <a:lnSpc>
                          <a:spcPct val="150000"/>
                        </a:lnSpc>
                        <a:buNone/>
                      </a:pPr>
                      <a:r>
                        <a:rPr lang="en-US" sz="1100" kern="100" dirty="0">
                          <a:effectLst/>
                        </a:rPr>
                        <a:t>Item</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Setting</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3458574112"/>
                  </a:ext>
                </a:extLst>
              </a:tr>
              <a:tr h="501650">
                <a:tc>
                  <a:txBody>
                    <a:bodyPr/>
                    <a:lstStyle/>
                    <a:p>
                      <a:pPr algn="just">
                        <a:lnSpc>
                          <a:spcPct val="150000"/>
                        </a:lnSpc>
                        <a:buNone/>
                      </a:pPr>
                      <a:r>
                        <a:rPr lang="en-US" sz="1100" kern="100" dirty="0">
                          <a:effectLst/>
                        </a:rPr>
                        <a:t>Hardware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Windows 11, Python 3.12, PyTorch 2.7, CUDA 12.8, single NVIDIA RTX A6000(48 GB)</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44672762"/>
                  </a:ext>
                </a:extLst>
              </a:tr>
              <a:tr h="501650">
                <a:tc>
                  <a:txBody>
                    <a:bodyPr/>
                    <a:lstStyle/>
                    <a:p>
                      <a:pPr algn="just">
                        <a:lnSpc>
                          <a:spcPct val="150000"/>
                        </a:lnSpc>
                        <a:buNone/>
                      </a:pPr>
                      <a:r>
                        <a:rPr lang="en-US" sz="1100" kern="100">
                          <a:effectLst/>
                        </a:rPr>
                        <a:t>Epochs/ Batch size</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100 epochs, batch 8</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2836803"/>
                  </a:ext>
                </a:extLst>
              </a:tr>
              <a:tr h="501650">
                <a:tc>
                  <a:txBody>
                    <a:bodyPr/>
                    <a:lstStyle/>
                    <a:p>
                      <a:pPr algn="just">
                        <a:lnSpc>
                          <a:spcPct val="150000"/>
                        </a:lnSpc>
                        <a:buNone/>
                      </a:pPr>
                      <a:r>
                        <a:rPr lang="en-US" sz="1100" kern="100">
                          <a:effectLst/>
                        </a:rPr>
                        <a:t>Loss</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Weighted cross-entropy, class weights = [0.1, 0.7, 0.95, 0.8]</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934054495"/>
                  </a:ext>
                </a:extLst>
              </a:tr>
              <a:tr h="501650">
                <a:tc>
                  <a:txBody>
                    <a:bodyPr/>
                    <a:lstStyle/>
                    <a:p>
                      <a:pPr algn="just">
                        <a:lnSpc>
                          <a:spcPct val="150000"/>
                        </a:lnSpc>
                        <a:buNone/>
                      </a:pPr>
                      <a:r>
                        <a:rPr lang="en-US" sz="1100" kern="100">
                          <a:effectLst/>
                        </a:rPr>
                        <a:t>Early stopping</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Patience = 20 epochs on validation loss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88964904"/>
                  </a:ext>
                </a:extLst>
              </a:tr>
              <a:tr h="501650">
                <a:tc>
                  <a:txBody>
                    <a:bodyPr/>
                    <a:lstStyle/>
                    <a:p>
                      <a:pPr algn="just">
                        <a:lnSpc>
                          <a:spcPct val="150000"/>
                        </a:lnSpc>
                        <a:buNone/>
                      </a:pPr>
                      <a:r>
                        <a:rPr lang="en-US" sz="1100" kern="100">
                          <a:effectLst/>
                        </a:rPr>
                        <a:t>Data augmentation</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90° rotations, horizontal + vertical flips (p = 0.5 each)</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79461417"/>
                  </a:ext>
                </a:extLst>
              </a:tr>
              <a:tr h="501650">
                <a:tc>
                  <a:txBody>
                    <a:bodyPr/>
                    <a:lstStyle/>
                    <a:p>
                      <a:pPr algn="just">
                        <a:lnSpc>
                          <a:spcPct val="150000"/>
                        </a:lnSpc>
                        <a:buNone/>
                      </a:pPr>
                      <a:r>
                        <a:rPr lang="en-US" sz="1100" kern="100">
                          <a:effectLst/>
                        </a:rPr>
                        <a:t>Dataset split</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Train 126, Validation 3, Test 30 (identical across all inputs)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9538124"/>
                  </a:ext>
                </a:extLst>
              </a:tr>
            </a:tbl>
          </a:graphicData>
        </a:graphic>
      </p:graphicFrame>
    </p:spTree>
    <p:extLst>
      <p:ext uri="{BB962C8B-B14F-4D97-AF65-F5344CB8AC3E}">
        <p14:creationId xmlns:p14="http://schemas.microsoft.com/office/powerpoint/2010/main" val="23307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5366-85BC-8A9C-CBB0-6416600C4273}"/>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16157E9-1E5F-9683-6A7E-D32A0B687E08}"/>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69" name="제목 5">
            <a:extLst>
              <a:ext uri="{FF2B5EF4-FFF2-40B4-BE49-F238E27FC236}">
                <a16:creationId xmlns:a16="http://schemas.microsoft.com/office/drawing/2014/main" id="{0528A798-ABD3-DE5D-C812-7A92F23E4726}"/>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2" name="표 1">
            <a:extLst>
              <a:ext uri="{FF2B5EF4-FFF2-40B4-BE49-F238E27FC236}">
                <a16:creationId xmlns:a16="http://schemas.microsoft.com/office/drawing/2014/main" id="{22C8CF05-0BA3-2747-8E53-45A87EE7E599}"/>
              </a:ext>
            </a:extLst>
          </p:cNvPr>
          <p:cNvGraphicFramePr>
            <a:graphicFrameLocks noGrp="1"/>
          </p:cNvGraphicFramePr>
          <p:nvPr>
            <p:extLst>
              <p:ext uri="{D42A27DB-BD31-4B8C-83A1-F6EECF244321}">
                <p14:modId xmlns:p14="http://schemas.microsoft.com/office/powerpoint/2010/main" val="1762922268"/>
              </p:ext>
            </p:extLst>
          </p:nvPr>
        </p:nvGraphicFramePr>
        <p:xfrm>
          <a:off x="198020" y="1756613"/>
          <a:ext cx="5707480" cy="4351339"/>
        </p:xfrm>
        <a:graphic>
          <a:graphicData uri="http://schemas.openxmlformats.org/drawingml/2006/table">
            <a:tbl>
              <a:tblPr firstRow="1" bandRow="1">
                <a:tableStyleId>{5C22544A-7EE6-4342-B048-85BDC9FD1C3A}</a:tableStyleId>
              </a:tblPr>
              <a:tblGrid>
                <a:gridCol w="691747">
                  <a:extLst>
                    <a:ext uri="{9D8B030D-6E8A-4147-A177-3AD203B41FA5}">
                      <a16:colId xmlns:a16="http://schemas.microsoft.com/office/drawing/2014/main" val="4179450137"/>
                    </a:ext>
                  </a:extLst>
                </a:gridCol>
                <a:gridCol w="1187937">
                  <a:extLst>
                    <a:ext uri="{9D8B030D-6E8A-4147-A177-3AD203B41FA5}">
                      <a16:colId xmlns:a16="http://schemas.microsoft.com/office/drawing/2014/main" val="4248879715"/>
                    </a:ext>
                  </a:extLst>
                </a:gridCol>
                <a:gridCol w="830492">
                  <a:extLst>
                    <a:ext uri="{9D8B030D-6E8A-4147-A177-3AD203B41FA5}">
                      <a16:colId xmlns:a16="http://schemas.microsoft.com/office/drawing/2014/main" val="1435764808"/>
                    </a:ext>
                  </a:extLst>
                </a:gridCol>
                <a:gridCol w="701472">
                  <a:extLst>
                    <a:ext uri="{9D8B030D-6E8A-4147-A177-3AD203B41FA5}">
                      <a16:colId xmlns:a16="http://schemas.microsoft.com/office/drawing/2014/main" val="3612571327"/>
                    </a:ext>
                  </a:extLst>
                </a:gridCol>
                <a:gridCol w="712172">
                  <a:extLst>
                    <a:ext uri="{9D8B030D-6E8A-4147-A177-3AD203B41FA5}">
                      <a16:colId xmlns:a16="http://schemas.microsoft.com/office/drawing/2014/main" val="914817126"/>
                    </a:ext>
                  </a:extLst>
                </a:gridCol>
                <a:gridCol w="791830">
                  <a:extLst>
                    <a:ext uri="{9D8B030D-6E8A-4147-A177-3AD203B41FA5}">
                      <a16:colId xmlns:a16="http://schemas.microsoft.com/office/drawing/2014/main" val="3909022410"/>
                    </a:ext>
                  </a:extLst>
                </a:gridCol>
                <a:gridCol w="791830">
                  <a:extLst>
                    <a:ext uri="{9D8B030D-6E8A-4147-A177-3AD203B41FA5}">
                      <a16:colId xmlns:a16="http://schemas.microsoft.com/office/drawing/2014/main" val="2883658606"/>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3502259692"/>
                  </a:ext>
                </a:extLst>
              </a:tr>
              <a:tr h="1291192">
                <a:tc rowSpan="3">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F1 Score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0.96</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0.75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0.27</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0.67</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0.57</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0.23</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0.58</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0.31</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0.05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0.46</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2876274459"/>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Attention U-net</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0.70</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0.65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0.66</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0.10</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0.54</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985603644"/>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ResU-net</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#1</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#2</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Proposed</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0.96</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0.94</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0.97</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0.71</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2194328404"/>
                  </a:ext>
                </a:extLst>
              </a:tr>
            </a:tbl>
          </a:graphicData>
        </a:graphic>
      </p:graphicFrame>
      <p:graphicFrame>
        <p:nvGraphicFramePr>
          <p:cNvPr id="5" name="표 4">
            <a:extLst>
              <a:ext uri="{FF2B5EF4-FFF2-40B4-BE49-F238E27FC236}">
                <a16:creationId xmlns:a16="http://schemas.microsoft.com/office/drawing/2014/main" id="{32F446CA-A7D9-4897-EC09-D23F5E29A7DE}"/>
              </a:ext>
            </a:extLst>
          </p:cNvPr>
          <p:cNvGraphicFramePr>
            <a:graphicFrameLocks noGrp="1"/>
          </p:cNvGraphicFramePr>
          <p:nvPr>
            <p:extLst>
              <p:ext uri="{D42A27DB-BD31-4B8C-83A1-F6EECF244321}">
                <p14:modId xmlns:p14="http://schemas.microsoft.com/office/powerpoint/2010/main" val="3487957861"/>
              </p:ext>
            </p:extLst>
          </p:nvPr>
        </p:nvGraphicFramePr>
        <p:xfrm>
          <a:off x="6096000" y="1756613"/>
          <a:ext cx="5600700" cy="4383965"/>
        </p:xfrm>
        <a:graphic>
          <a:graphicData uri="http://schemas.openxmlformats.org/drawingml/2006/table">
            <a:tbl>
              <a:tblPr firstRow="1" bandRow="1">
                <a:tableStyleId>{5C22544A-7EE6-4342-B048-85BDC9FD1C3A}</a:tableStyleId>
              </a:tblPr>
              <a:tblGrid>
                <a:gridCol w="571779">
                  <a:extLst>
                    <a:ext uri="{9D8B030D-6E8A-4147-A177-3AD203B41FA5}">
                      <a16:colId xmlns:a16="http://schemas.microsoft.com/office/drawing/2014/main" val="3645700446"/>
                    </a:ext>
                  </a:extLst>
                </a:gridCol>
                <a:gridCol w="1168033">
                  <a:extLst>
                    <a:ext uri="{9D8B030D-6E8A-4147-A177-3AD203B41FA5}">
                      <a16:colId xmlns:a16="http://schemas.microsoft.com/office/drawing/2014/main" val="2190110842"/>
                    </a:ext>
                  </a:extLst>
                </a:gridCol>
                <a:gridCol w="919803">
                  <a:extLst>
                    <a:ext uri="{9D8B030D-6E8A-4147-A177-3AD203B41FA5}">
                      <a16:colId xmlns:a16="http://schemas.microsoft.com/office/drawing/2014/main" val="2543005049"/>
                    </a:ext>
                  </a:extLst>
                </a:gridCol>
                <a:gridCol w="688165">
                  <a:extLst>
                    <a:ext uri="{9D8B030D-6E8A-4147-A177-3AD203B41FA5}">
                      <a16:colId xmlns:a16="http://schemas.microsoft.com/office/drawing/2014/main" val="3614961113"/>
                    </a:ext>
                  </a:extLst>
                </a:gridCol>
                <a:gridCol w="698698">
                  <a:extLst>
                    <a:ext uri="{9D8B030D-6E8A-4147-A177-3AD203B41FA5}">
                      <a16:colId xmlns:a16="http://schemas.microsoft.com/office/drawing/2014/main" val="30395554"/>
                    </a:ext>
                  </a:extLst>
                </a:gridCol>
                <a:gridCol w="777111">
                  <a:extLst>
                    <a:ext uri="{9D8B030D-6E8A-4147-A177-3AD203B41FA5}">
                      <a16:colId xmlns:a16="http://schemas.microsoft.com/office/drawing/2014/main" val="2048097058"/>
                    </a:ext>
                  </a:extLst>
                </a:gridCol>
                <a:gridCol w="777111">
                  <a:extLst>
                    <a:ext uri="{9D8B030D-6E8A-4147-A177-3AD203B41FA5}">
                      <a16:colId xmlns:a16="http://schemas.microsoft.com/office/drawing/2014/main" val="3674318448"/>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949255227"/>
                  </a:ext>
                </a:extLst>
              </a:tr>
              <a:tr h="1291191">
                <a:tc rowSpan="3">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IoU</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#1</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#2</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Proposed</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0.60</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0.27</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0.51</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0.40</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0.23</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0.41</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0.18</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0.05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0.30</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4034389449"/>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Attention U-net</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0.95</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0.90</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0.93</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0.56</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0.14</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0.54</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0.49</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0.13</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0.22</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0.49</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295872287"/>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ResU-net</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#1</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Baseline #2</a:t>
                      </a:r>
                      <a:endParaRPr lang="ko-KR" sz="1000" kern="10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a:effectLst/>
                          <a:latin typeface="Times New Roman" panose="02020603050405020304" pitchFamily="18" charset="0"/>
                          <a:cs typeface="Times New Roman" panose="02020603050405020304" pitchFamily="18" charset="0"/>
                        </a:rPr>
                        <a:t>Proposed</a:t>
                      </a:r>
                      <a:endParaRPr lang="ko-KR" sz="1000" kern="10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0.59</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0.39</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0.55</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bg1"/>
                    </a:solidFill>
                  </a:tcPr>
                </a:tc>
                <a:extLst>
                  <a:ext uri="{0D108BD9-81ED-4DB2-BD59-A6C34878D82A}">
                    <a16:rowId xmlns:a16="http://schemas.microsoft.com/office/drawing/2014/main" val="3275175117"/>
                  </a:ext>
                </a:extLst>
              </a:tr>
            </a:tbl>
          </a:graphicData>
        </a:graphic>
      </p:graphicFrame>
    </p:spTree>
    <p:extLst>
      <p:ext uri="{BB962C8B-B14F-4D97-AF65-F5344CB8AC3E}">
        <p14:creationId xmlns:p14="http://schemas.microsoft.com/office/powerpoint/2010/main" val="146500000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latin typeface="현대하모니 M" panose="02020603020101020101" pitchFamily="18" charset="-127"/>
            <a:ea typeface="현대하모니 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0000"/>
          </a:solidFill>
          <a:tailEnd type="triangle"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538BB8941200D4E902B4D828790891B" ma:contentTypeVersion="12" ma:contentTypeDescription="새 문서를 만듭니다." ma:contentTypeScope="" ma:versionID="fa71613df8adc5f8996c2ed20275be40">
  <xsd:schema xmlns:xsd="http://www.w3.org/2001/XMLSchema" xmlns:xs="http://www.w3.org/2001/XMLSchema" xmlns:p="http://schemas.microsoft.com/office/2006/metadata/properties" xmlns:ns2="c39ceb0c-52fd-4554-8d57-78f246d84e7d" xmlns:ns3="d04c35c8-cd0f-480f-8faf-ffdc07f61882" targetNamespace="http://schemas.microsoft.com/office/2006/metadata/properties" ma:root="true" ma:fieldsID="f446d0bea7f12681862951b0079964e0" ns2:_="" ns3:_="">
    <xsd:import namespace="c39ceb0c-52fd-4554-8d57-78f246d84e7d"/>
    <xsd:import namespace="d04c35c8-cd0f-480f-8faf-ffdc07f6188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ceb0c-52fd-4554-8d57-78f246d84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이미지 태그" ma:readOnly="false" ma:fieldId="{5cf76f15-5ced-4ddc-b409-7134ff3c332f}" ma:taxonomyMulti="true" ma:sspId="ac8a2166-609b-46cc-bb79-1f8badf8bf27"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4c35c8-cd0f-480f-8faf-ffdc07f6188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c46cad-c814-4e3a-bb0c-bf80d9070fb2}" ma:internalName="TaxCatchAll" ma:showField="CatchAllData" ma:web="d04c35c8-cd0f-480f-8faf-ffdc07f6188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F1D1F9-FA85-41E0-98C6-1A24A33EDF0D}">
  <ds:schemaRefs>
    <ds:schemaRef ds:uri="c39ceb0c-52fd-4554-8d57-78f246d84e7d"/>
    <ds:schemaRef ds:uri="d04c35c8-cd0f-480f-8faf-ffdc07f61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6B7687-7397-4BD8-BD80-83A193C30A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6246</TotalTime>
  <Words>2375</Words>
  <Application>Microsoft Office PowerPoint</Application>
  <PresentationFormat>와이드스크린</PresentationFormat>
  <Paragraphs>377</Paragraphs>
  <Slides>15</Slides>
  <Notes>13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맑은 고딕</vt:lpstr>
      <vt:lpstr>서울남산체 B</vt:lpstr>
      <vt:lpstr>서울남산체 EB</vt:lpstr>
      <vt:lpstr>현대하모니 M</vt:lpstr>
      <vt:lpstr>Calibri</vt:lpstr>
      <vt:lpstr>Cambria Math</vt:lpstr>
      <vt:lpstr>Symbol</vt:lpstr>
      <vt:lpstr>Times New Roman</vt:lpstr>
      <vt:lpstr>Wingdings 2</vt:lpstr>
      <vt:lpstr>HDOfficeLightV0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이찬근</dc:creator>
  <cp:lastModifiedBy>찬근 이</cp:lastModifiedBy>
  <cp:revision>96</cp:revision>
  <dcterms:created xsi:type="dcterms:W3CDTF">2023-03-31T12:05:11Z</dcterms:created>
  <dcterms:modified xsi:type="dcterms:W3CDTF">2025-06-24T15:51:19Z</dcterms:modified>
</cp:coreProperties>
</file>